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55" r:id="rId2"/>
    <p:sldId id="295" r:id="rId3"/>
    <p:sldId id="306" r:id="rId4"/>
    <p:sldId id="307" r:id="rId5"/>
    <p:sldId id="325" r:id="rId6"/>
    <p:sldId id="308" r:id="rId7"/>
    <p:sldId id="326" r:id="rId8"/>
    <p:sldId id="327" r:id="rId9"/>
    <p:sldId id="328" r:id="rId10"/>
    <p:sldId id="356" r:id="rId11"/>
    <p:sldId id="332" r:id="rId12"/>
    <p:sldId id="311" r:id="rId13"/>
    <p:sldId id="318" r:id="rId14"/>
    <p:sldId id="333" r:id="rId15"/>
    <p:sldId id="313" r:id="rId16"/>
    <p:sldId id="329" r:id="rId17"/>
    <p:sldId id="330" r:id="rId18"/>
    <p:sldId id="331" r:id="rId19"/>
    <p:sldId id="334" r:id="rId20"/>
    <p:sldId id="335" r:id="rId21"/>
    <p:sldId id="336" r:id="rId22"/>
    <p:sldId id="337" r:id="rId23"/>
    <p:sldId id="317" r:id="rId24"/>
    <p:sldId id="351" r:id="rId25"/>
    <p:sldId id="319" r:id="rId26"/>
    <p:sldId id="320" r:id="rId27"/>
    <p:sldId id="322" r:id="rId28"/>
    <p:sldId id="338" r:id="rId29"/>
    <p:sldId id="323" r:id="rId30"/>
    <p:sldId id="321" r:id="rId31"/>
    <p:sldId id="324" r:id="rId32"/>
    <p:sldId id="352" r:id="rId33"/>
    <p:sldId id="339" r:id="rId34"/>
    <p:sldId id="353" r:id="rId35"/>
    <p:sldId id="341" r:id="rId36"/>
    <p:sldId id="342" r:id="rId37"/>
    <p:sldId id="343" r:id="rId38"/>
    <p:sldId id="345" r:id="rId39"/>
    <p:sldId id="346" r:id="rId40"/>
    <p:sldId id="347" r:id="rId41"/>
    <p:sldId id="348" r:id="rId42"/>
    <p:sldId id="349" r:id="rId43"/>
    <p:sldId id="354" r:id="rId44"/>
    <p:sldId id="269" r:id="rId4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S" initials="DUS" lastIdx="1" clrIdx="0"/>
  <p:cmAuthor id="1" name="Seliga, Magdalena" initials="S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978" autoAdjust="0"/>
  </p:normalViewPr>
  <p:slideViewPr>
    <p:cSldViewPr>
      <p:cViewPr>
        <p:scale>
          <a:sx n="66" d="100"/>
          <a:sy n="66" d="100"/>
        </p:scale>
        <p:origin x="-1296" y="-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18T11:35:33.847" idx="1">
    <p:pos x="10" y="10"/>
    <p:text>po tym slajdzie zamieściłabym slajd 6 gdzie jest wzór obliczania tego drugiego limitu.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pPr/>
              <a:t>2019-03-18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Slajd tytułowy.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slajdu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końcowy.</a:t>
            </a:r>
            <a:r>
              <a:rPr lang="pl-PL" baseline="0" dirty="0" smtClean="0">
                <a:latin typeface="Calibri" panose="020F0502020204030204" pitchFamily="34" charset="0"/>
              </a:rPr>
              <a:t> Treść pozdrowienia można zmienić </a:t>
            </a:r>
            <a:r>
              <a:rPr lang="pl-PL" dirty="0" smtClean="0">
                <a:latin typeface="Calibri" panose="020F0502020204030204" pitchFamily="34" charset="0"/>
              </a:rPr>
              <a:t>we wzorcu: górne menu „Widok” &gt; „Wzorzec slajdów”. </a:t>
            </a:r>
            <a:r>
              <a:rPr lang="pl-PL" baseline="0" dirty="0" smtClean="0">
                <a:latin typeface="Calibri" panose="020F0502020204030204" pitchFamily="34" charset="0"/>
              </a:rPr>
              <a:t>Elementy graficzne („chorągiewki”) i logo ZUS są stałymi elementami szablonu i nie podlegają modyfikacji. Prosimy o zachowanie zastosowanej czcionki Calibri. 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6" r:id="rId5"/>
    <p:sldLayoutId id="2147483654" r:id="rId6"/>
    <p:sldLayoutId id="2147483651" r:id="rId7"/>
    <p:sldLayoutId id="2147483655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Jacek Wolak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Gorzyce, 19 marzec 2019 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„Mały ZUS” – nowe zasady ustalania podstawy wymiaru składek</a:t>
            </a:r>
            <a:endParaRPr lang="pl-PL" sz="44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000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„Mały ZUS” – nowe zasady 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Wyliczenie najniższej podstawy wymiaru składek</a:t>
            </a:r>
            <a:endParaRPr lang="pl-PL" sz="3600" dirty="0"/>
          </a:p>
        </p:txBody>
      </p:sp>
      <p:sp>
        <p:nvSpPr>
          <p:cNvPr id="7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77600" y="2090718"/>
            <a:ext cx="11868468" cy="6242466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Żeby ustalić najniższą podstawę wymiaru składek na ubezpieczenia społeczne przedsiębiorca będzie musiał:</a:t>
            </a:r>
          </a:p>
          <a:p>
            <a:pPr algn="just">
              <a:spcAft>
                <a:spcPts val="0"/>
              </a:spcAft>
            </a:pP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1) ustalić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przeciętny miesięczny przychód z działalności gospodarczej </a:t>
            </a:r>
            <a:br>
              <a:rPr lang="pl-PL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w poprzednim roku kalendarzowym:</a:t>
            </a:r>
          </a:p>
          <a:p>
            <a:pPr algn="just">
              <a:spcAft>
                <a:spcPts val="0"/>
              </a:spcAft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Otrzymany wynik zaokrąglić do pełnych groszy.</a:t>
            </a:r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4 ustawy 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sus.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9" y="3868688"/>
            <a:ext cx="112299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40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472608"/>
          </a:xfrm>
        </p:spPr>
        <p:txBody>
          <a:bodyPr/>
          <a:lstStyle/>
          <a:p>
            <a:pPr algn="just"/>
            <a:endParaRPr lang="pl-PL" sz="2800" dirty="0" smtClean="0"/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Dla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osób, do których miały zastosowanie przepisy dotycząc zryczałtowanego podatku dochodowego w formie karty podatkowej i które nie korzystały ze zwolnienia  sprzedaży od podatku od towarów i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usług (VAT),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przez przychód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z tytułu prowadzenia działalności gospodarczej w poprzednim roku kalendarzowym, należy rozumieć wartość sprzedaży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podlegającej opodatkowaniu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podatkiem VAT,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bez kwoty tego podatku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algn="just"/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2 pkt 22 ustawy o podatku od towarów i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usług definiuje pojęcie „sprzedaży”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pPr algn="r"/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pl-PL" sz="4000" dirty="0"/>
              <a:t>Wyliczenie najniższej podstawy wymiaru składek</a:t>
            </a:r>
          </a:p>
        </p:txBody>
      </p:sp>
    </p:spTree>
    <p:extLst>
      <p:ext uri="{BB962C8B-B14F-4D97-AF65-F5344CB8AC3E}">
        <p14:creationId xmlns:p14="http://schemas.microsoft.com/office/powerpoint/2010/main" val="3377628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669752" y="2284512"/>
            <a:ext cx="11485440" cy="6048672"/>
          </a:xfrm>
        </p:spPr>
        <p:txBody>
          <a:bodyPr/>
          <a:lstStyle/>
          <a:p>
            <a:pPr algn="just"/>
            <a:r>
              <a:rPr lang="pl-PL" sz="3000" dirty="0" smtClean="0">
                <a:solidFill>
                  <a:schemeClr val="tx1"/>
                </a:solidFill>
                <a:latin typeface="+mn-lt"/>
              </a:rPr>
              <a:t>2)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pomnożyć przeciętny miesięczny przychód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z działalności gospodarczej w poprzednim roku kalendarzowym </a:t>
            </a:r>
            <a:r>
              <a:rPr lang="pl-PL" sz="3000" b="1" dirty="0">
                <a:solidFill>
                  <a:schemeClr val="tx1"/>
                </a:solidFill>
                <a:latin typeface="+mj-lt"/>
              </a:rPr>
              <a:t>przez współczynnik na dany rok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, który zostanie ustalony i ogłoszony w Monitorze Polskim przez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ZUS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r>
              <a:rPr lang="pl-PL" sz="3600" b="1" dirty="0" smtClean="0">
                <a:solidFill>
                  <a:schemeClr val="tx1"/>
                </a:solidFill>
                <a:latin typeface="+mj-lt"/>
              </a:rPr>
              <a:t>Na 2019r. współczynnik został ustalony na 0,5083</a:t>
            </a:r>
            <a:endParaRPr lang="pl-PL" sz="3600" b="1" dirty="0" smtClean="0">
              <a:solidFill>
                <a:schemeClr val="tx1"/>
              </a:solidFill>
              <a:latin typeface="+mj-lt"/>
            </a:endParaRPr>
          </a:p>
          <a:p>
            <a:pPr lvl="0" algn="just"/>
            <a:endParaRPr lang="pl-PL" sz="3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pl-PL" sz="3000" dirty="0" smtClean="0">
                <a:solidFill>
                  <a:schemeClr val="tx1"/>
                </a:solidFill>
                <a:latin typeface="+mj-lt"/>
              </a:rPr>
              <a:t>Otrzymany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wynik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zaokrąglić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do pełnych groszy.</a:t>
            </a:r>
          </a:p>
          <a:p>
            <a:pPr algn="just"/>
            <a:endParaRPr lang="pl-PL" sz="3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pl-PL" sz="3000" dirty="0" smtClean="0">
                <a:solidFill>
                  <a:schemeClr val="tx1"/>
                </a:solidFill>
                <a:latin typeface="+mj-lt"/>
              </a:rPr>
              <a:t>Ustalona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najniższa podstawa wymiaru składek będzie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obowiązywała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przez cały rok kalendarzowy.</a:t>
            </a:r>
          </a:p>
          <a:p>
            <a:r>
              <a:rPr lang="pl-PL" sz="2800" i="1" dirty="0" smtClean="0">
                <a:solidFill>
                  <a:schemeClr val="tx1"/>
                </a:solidFill>
                <a:latin typeface="+mj-lt"/>
              </a:rPr>
              <a:t> </a:t>
            </a:r>
            <a:endParaRPr lang="pl-PL" sz="2800" i="1" dirty="0">
              <a:solidFill>
                <a:schemeClr val="tx1"/>
              </a:solidFill>
              <a:latin typeface="+mj-lt"/>
            </a:endParaRPr>
          </a:p>
          <a:p>
            <a:r>
              <a:rPr lang="pl-PL" sz="2800" i="1" dirty="0" smtClean="0">
                <a:solidFill>
                  <a:schemeClr val="tx1"/>
                </a:solidFill>
                <a:latin typeface="+mj-lt"/>
              </a:rPr>
              <a:t>art</a:t>
            </a:r>
            <a:r>
              <a:rPr lang="pl-PL" sz="2800" i="1" dirty="0">
                <a:solidFill>
                  <a:schemeClr val="tx1"/>
                </a:solidFill>
                <a:latin typeface="+mj-lt"/>
              </a:rPr>
              <a:t>. 18c ust. 3 i 6 ustawy o </a:t>
            </a:r>
            <a:r>
              <a:rPr lang="pl-PL" sz="2800" i="1" dirty="0" smtClean="0">
                <a:solidFill>
                  <a:schemeClr val="tx1"/>
                </a:solidFill>
                <a:latin typeface="+mj-lt"/>
              </a:rPr>
              <a:t>sus. </a:t>
            </a:r>
            <a:endParaRPr lang="pl-PL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Wyliczenie </a:t>
            </a:r>
            <a:r>
              <a:rPr lang="pl-PL" sz="3600" dirty="0" smtClean="0"/>
              <a:t>najniższej </a:t>
            </a:r>
            <a:r>
              <a:rPr lang="pl-PL" sz="3600" dirty="0"/>
              <a:t>podstawy wymiaru składek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737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Wyliczenie współczynnika przez ZUS</a:t>
            </a:r>
            <a:endParaRPr lang="pl-PL" sz="3600" dirty="0"/>
          </a:p>
        </p:txBody>
      </p:sp>
      <p:sp>
        <p:nvSpPr>
          <p:cNvPr id="7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77600" y="2090718"/>
            <a:ext cx="11868468" cy="6530498"/>
          </a:xfrm>
        </p:spPr>
        <p:txBody>
          <a:bodyPr/>
          <a:lstStyle/>
          <a:p>
            <a:pPr algn="just">
              <a:spcAft>
                <a:spcPts val="0"/>
              </a:spcAft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Współczynnik na dany rok kalendarzowy, ZUS wyliczy, zgodnie z wzorem:</a:t>
            </a:r>
          </a:p>
          <a:p>
            <a:pPr algn="just">
              <a:spcAft>
                <a:spcPts val="0"/>
              </a:spcAft>
            </a:pPr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3200" i="1" dirty="0" smtClean="0">
                <a:solidFill>
                  <a:schemeClr val="tx1">
                    <a:lumMod val="75000"/>
                  </a:schemeClr>
                </a:solidFill>
              </a:rPr>
              <a:t>prognozowane przeciętne wynagrodzenie ogłaszane na dany rok w trybie art. 19 ust. 10 </a:t>
            </a:r>
          </a:p>
          <a:p>
            <a:pPr>
              <a:spcAft>
                <a:spcPts val="0"/>
              </a:spcAft>
            </a:pPr>
            <a:endParaRPr lang="pl-PL" sz="1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pl-PL" sz="3200" i="1" dirty="0" smtClean="0">
                <a:solidFill>
                  <a:schemeClr val="tx1">
                    <a:lumMod val="75000"/>
                  </a:schemeClr>
                </a:solidFill>
              </a:rPr>
              <a:t>minimalne wynagrodzenie obowiązujące w styczniu danego roku</a:t>
            </a:r>
          </a:p>
          <a:p>
            <a:pPr>
              <a:spcAft>
                <a:spcPts val="0"/>
              </a:spcAft>
            </a:pPr>
            <a:endParaRPr lang="pl-PL" sz="1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pl-PL" sz="24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endParaRPr lang="pl-PL" sz="2400" i="1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spcAft>
                <a:spcPts val="0"/>
              </a:spcAft>
            </a:pPr>
            <a:r>
              <a:rPr lang="pl-PL" sz="3200" i="1" dirty="0" smtClean="0">
                <a:solidFill>
                  <a:schemeClr val="tx1">
                    <a:lumMod val="75000"/>
                  </a:schemeClr>
                </a:solidFill>
              </a:rPr>
              <a:t>X 0,24</a:t>
            </a:r>
          </a:p>
          <a:p>
            <a:pPr>
              <a:spcAft>
                <a:spcPts val="0"/>
              </a:spcAft>
            </a:pPr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Otrzymany wynik zaokrągla do czterech miejsc po przecinku.</a:t>
            </a:r>
          </a:p>
          <a:p>
            <a:pPr>
              <a:spcAft>
                <a:spcPts val="0"/>
              </a:spcAft>
            </a:pPr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5 ustawy 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215988" y="4732784"/>
            <a:ext cx="11001452" cy="1588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02726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688632"/>
          </a:xfrm>
        </p:spPr>
        <p:txBody>
          <a:bodyPr/>
          <a:lstStyle/>
          <a:p>
            <a:pPr algn="just"/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3) sprawdzić, 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czy otrzymana kwota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algn="just"/>
            <a:endParaRPr lang="pl-PL" sz="3000" dirty="0">
              <a:solidFill>
                <a:schemeClr val="tx1">
                  <a:lumMod val="75000"/>
                </a:schemeClr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nie przekracza 60% prognozowanego przeciętnego wynagrodzenia ogłoszonego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na 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dany rok kalendarzowy w trybie art. 19 ust. 10 ustawy o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sus,</a:t>
            </a:r>
            <a:endParaRPr lang="pl-PL" sz="3000" dirty="0">
              <a:solidFill>
                <a:schemeClr val="tx1">
                  <a:lumMod val="75000"/>
                </a:schemeClr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nie jest niższa niż 30% kwoty minimalnego wynagrodzenia obowiązującego w styczniu danego roku.</a:t>
            </a:r>
          </a:p>
          <a:p>
            <a:pPr algn="just"/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art. 18c ust. 2 ustawy o sus</a:t>
            </a:r>
          </a:p>
          <a:p>
            <a:endParaRPr lang="pl-PL" sz="3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Wyliczenie najniższej podstawy wymiaru składek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2329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453728" y="2284512"/>
            <a:ext cx="12097344" cy="6264696"/>
          </a:xfrm>
        </p:spPr>
        <p:txBody>
          <a:bodyPr/>
          <a:lstStyle/>
          <a:p>
            <a:endParaRPr lang="pl-PL" sz="3600" dirty="0" smtClean="0"/>
          </a:p>
          <a:p>
            <a:pPr algn="l"/>
            <a:endParaRPr lang="pl-PL" sz="36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  <a:t>Osoba prowadząca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działalność gospodarczą będzie mogła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  <a:t>w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konkretnym miesiącu  zadeklarować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  <a:t>jako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podstawę wymiaru składek na ubezpieczenia społeczne kwotę wyższą od ustalonej najniższej podstawy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  <a:t>wymiaru. </a:t>
            </a:r>
          </a:p>
          <a:p>
            <a:pPr algn="l"/>
            <a:endParaRPr lang="pl-PL" sz="3600" dirty="0">
              <a:solidFill>
                <a:schemeClr val="tx1">
                  <a:lumMod val="75000"/>
                </a:schemeClr>
              </a:solidFill>
            </a:endParaRPr>
          </a:p>
          <a:p>
            <a:pPr algn="l"/>
            <a:endParaRPr lang="pl-PL" sz="36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/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8 ustawy 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800" dirty="0" smtClean="0"/>
              <a:t>Deklarowanie wyższej podstawy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183133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696744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Osoba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prowadząca działalność gospodarczą będzie mogła  zrezygnować  z uprawnienia do ustalenia najniższej podstawy wymiaru składek na ubezpieczenia społeczne. </a:t>
            </a:r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Rezygnacja oznacza,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że za miesiąc, w którym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zrezygnowała </a:t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 uprawnienia,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oraz pozostałe miesiące  do końca danego roku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kalendarzowego będzie ustalała najniższą podstawę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wymiaru składek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na ubezpieczenia społeczne na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ogólnych zasadach,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tj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.  będzie opłacała składki od zadeklarowanej kwoty nie niższej niż 60% prognozowanego przeciętnego wynagrodzenia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miesięcznego.</a:t>
            </a:r>
          </a:p>
          <a:p>
            <a:pPr algn="l">
              <a:spcAft>
                <a:spcPts val="0"/>
              </a:spcAft>
            </a:pPr>
            <a:endParaRPr lang="pl-PL" sz="32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>
              <a:spcAft>
                <a:spcPts val="0"/>
              </a:spcAft>
            </a:pP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Rezygnacja jest nieodwołalna.</a:t>
            </a:r>
          </a:p>
          <a:p>
            <a:pPr algn="just">
              <a:spcAft>
                <a:spcPts val="0"/>
              </a:spcAft>
            </a:pPr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spcAft>
                <a:spcPts val="0"/>
              </a:spcAft>
            </a:pP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10 ustawy 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 </a:t>
            </a:r>
          </a:p>
          <a:p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Rezygnacja z „małego ZUS”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619053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140496"/>
            <a:ext cx="11521280" cy="6408712"/>
          </a:xfrm>
        </p:spPr>
        <p:txBody>
          <a:bodyPr/>
          <a:lstStyle/>
          <a:p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Za rezygnację z uprawnienia należy także uważać:</a:t>
            </a:r>
          </a:p>
          <a:p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niedokonanie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przez osobę prowadzącą pozarolniczą działalność gospodarczą zgłoszenia z właściwym kodem tytułu ubezpieczenia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od dnia zaistnienia zmiany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, zgodnie z art 36 ust. 13 i 14 ustawy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 sus,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niezależnie czy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podlega ubezpieczeniom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społecznym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i ubezpieczeniu zdrowotnemu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czy tylko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ubezpieczeniu zdrowotnemu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pl-PL" sz="3200" dirty="0" smtClean="0"/>
              <a:t> </a:t>
            </a:r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„Mały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Rezygnacja z „</a:t>
            </a:r>
            <a:r>
              <a:rPr lang="pl-PL" sz="3600" dirty="0" smtClean="0"/>
              <a:t>małego ZUS”</a:t>
            </a:r>
            <a:endParaRPr lang="pl-PL" sz="3600" dirty="0"/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1609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976664"/>
          </a:xfrm>
        </p:spPr>
        <p:txBody>
          <a:bodyPr/>
          <a:lstStyle/>
          <a:p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Dniem zaistnienia zmiany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 jest odpowiednio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pierwszy stycznia danego roku kalendarzowego,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pierwszy dzień rozpoczęcia lub wznowienia działalności w danym roku kalendarzowym,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pierwszy dzień spełniania warunków do ustalania podstawy wymiaru składek zgodnie z art. 18c ust. 1-3 ustawy 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sus </a:t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np. pierwszy dzień zaprzestania wykonywania działalności na rzecz byłego pracodawcy).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Rezygnacja z „</a:t>
            </a:r>
            <a:r>
              <a:rPr lang="pl-PL" sz="3600" dirty="0" smtClean="0"/>
              <a:t>małego ZUS”</a:t>
            </a:r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2310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6120680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zgłoszenie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do ubezpieczeń społecznych lub ubezpieczenia zdrowotnego z kodem tytułu ubezpieczenia rozpoczynającym się cyframi 05 10, 05 12 przez osobę, która wcześniej dokonała takiego zgłoszenia z kodem tytułu ubezpieczenia właściwym dla osób korzystających z uprawnienia do ustalania podstawy wymiaru składek na nowych zasadach. </a:t>
            </a:r>
          </a:p>
          <a:p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22672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Rezygnacja z „</a:t>
            </a:r>
            <a:r>
              <a:rPr lang="pl-PL" sz="3600" dirty="0" smtClean="0"/>
              <a:t>małego ZUS”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92721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97744" y="1996480"/>
            <a:ext cx="11485440" cy="6624736"/>
          </a:xfrm>
        </p:spPr>
        <p:txBody>
          <a:bodyPr/>
          <a:lstStyle/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Ustawa 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z dnia 20 lipca 2018 r. o zmianie niektórych ustaw w celu obniżenia składek na ubezpieczenia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społeczne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osób fizycznych wykonujących działalność gospodarczą na mniejszą skalę (Dz. U.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z 2018 r. poz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. 1577),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ustawa o tzw.  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małej działalności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(gospodarczej)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wejdzie w życie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1 stycznia 2019 r.  </a:t>
            </a:r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Zmienia ustawę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z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dnia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13 października 1998 r. o systemie ubezpieczeń społecznych (Dz.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U.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z 2017 r. poz. 1778, z </a:t>
            </a:r>
            <a:r>
              <a:rPr lang="pl-PL" sz="2800" dirty="0" err="1">
                <a:solidFill>
                  <a:schemeClr val="tx1">
                    <a:lumMod val="75000"/>
                  </a:schemeClr>
                </a:solidFill>
              </a:rPr>
              <a:t>późn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. zm.), dalej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ustawa o 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sus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Najniższa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podstawa wymiaru składek na ubezpieczenia społeczne osób prowadzących działalność  gospodarczą na niewielką skalę </a:t>
            </a:r>
            <a:r>
              <a:rPr lang="pl-PL" sz="3200" u="sng" dirty="0">
                <a:solidFill>
                  <a:schemeClr val="tx1">
                    <a:lumMod val="75000"/>
                  </a:schemeClr>
                </a:solidFill>
              </a:rPr>
              <a:t>będzie uzależniona </a:t>
            </a:r>
            <a:r>
              <a:rPr lang="pl-PL" sz="3200" u="sng" dirty="0" smtClean="0">
                <a:solidFill>
                  <a:schemeClr val="tx1">
                    <a:lumMod val="75000"/>
                  </a:schemeClr>
                </a:solidFill>
              </a:rPr>
              <a:t>od </a:t>
            </a:r>
            <a:r>
              <a:rPr lang="pl-PL" sz="3200" u="sng" dirty="0">
                <a:solidFill>
                  <a:schemeClr val="tx1">
                    <a:lumMod val="75000"/>
                  </a:schemeClr>
                </a:solidFill>
              </a:rPr>
              <a:t>przychodu z tej działalności w poprzednim roku kalendarzowym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algn="just"/>
            <a:endParaRPr lang="pl-PL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Ta ulga jest nazwana potocznie „mały ZUS”.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237704" y="628328"/>
            <a:ext cx="12457384" cy="864096"/>
          </a:xfrm>
        </p:spPr>
        <p:txBody>
          <a:bodyPr/>
          <a:lstStyle/>
          <a:p>
            <a:pPr algn="ctr"/>
            <a:r>
              <a:rPr lang="pl-PL" sz="3600" dirty="0" smtClean="0"/>
              <a:t>Zmiany w obliczaniu podstawy wymiaru składek od </a:t>
            </a:r>
            <a:br>
              <a:rPr lang="pl-PL" sz="3600" dirty="0" smtClean="0"/>
            </a:br>
            <a:r>
              <a:rPr lang="pl-PL" sz="3600" dirty="0" smtClean="0"/>
              <a:t>1 stycznia 2019 r.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07443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85776" y="2212504"/>
            <a:ext cx="11521280" cy="5616624"/>
          </a:xfrm>
        </p:spPr>
        <p:txBody>
          <a:bodyPr/>
          <a:lstStyle/>
          <a:p>
            <a:endParaRPr lang="pl-PL" dirty="0" smtClean="0"/>
          </a:p>
          <a:p>
            <a:r>
              <a:rPr lang="pl-PL" sz="4000" i="1" dirty="0" smtClean="0">
                <a:solidFill>
                  <a:schemeClr val="tx1">
                    <a:lumMod val="75000"/>
                  </a:schemeClr>
                </a:solidFill>
              </a:rPr>
              <a:t>Dokumenty zgłoszeniowe</a:t>
            </a:r>
          </a:p>
          <a:p>
            <a:endParaRPr lang="pl-PL" sz="4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Osoba, która spełnia warunki ustawowe i nie chce zrezygnować </a:t>
            </a:r>
            <a:br>
              <a:rPr lang="pl-PL" sz="32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z opłacania składek na nowych zasadach zobowiązana jest złożyć dokumenty ZUS ZUA/ZUS ZZA z właściwymi kodami tytułu ubezpieczenia.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Dokumenty ubezpieczeniowe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3201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69752" y="2140496"/>
            <a:ext cx="11521280" cy="7200800"/>
          </a:xfrm>
        </p:spPr>
        <p:txBody>
          <a:bodyPr/>
          <a:lstStyle/>
          <a:p>
            <a:r>
              <a:rPr lang="pl-PL" sz="4000" i="1" dirty="0" smtClean="0">
                <a:solidFill>
                  <a:schemeClr val="tx1">
                    <a:lumMod val="75000"/>
                  </a:schemeClr>
                </a:solidFill>
              </a:rPr>
              <a:t>Dokumenty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4000" i="1" dirty="0" smtClean="0">
                <a:solidFill>
                  <a:schemeClr val="tx1">
                    <a:lumMod val="75000"/>
                  </a:schemeClr>
                </a:solidFill>
              </a:rPr>
              <a:t>rozliczeniowe</a:t>
            </a:r>
          </a:p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Informację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o rocznym przychodzie z tytułu prowadzenia pozarolniczej działalności gospodarczej uzyskanym w poprzednim roku kalendarzowym oraz o najniższej podstawie wymiaru składek ustalonej na dany rok kalendarzowy osoba prowadząca pozarolniczą działalność gospodarczą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zobowiązana jest przekazać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raz w roku (chyba, że będą niezbędne korekty)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w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imiennym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raporcie miesięcznym albo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w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deklaracji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rozliczeniowej,</a:t>
            </a: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składanych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za styczeń danego roku kalendarzowego lub za pierwszy miesiąc rozpoczęcia lub wznowienia prowadzenia pozarolniczej działalności gospodarczej w danym roku kalendarzowym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art. 18c ust. 9 ustawy o 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22672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Dokumenty ubezpieczeniowe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3039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140496"/>
            <a:ext cx="11521280" cy="6984776"/>
          </a:xfrm>
        </p:spPr>
        <p:txBody>
          <a:bodyPr/>
          <a:lstStyle/>
          <a:p>
            <a:r>
              <a:rPr lang="pl-PL" sz="4000" i="1" dirty="0">
                <a:solidFill>
                  <a:schemeClr val="tx1">
                    <a:lumMod val="75000"/>
                  </a:schemeClr>
                </a:solidFill>
              </a:rPr>
              <a:t>Dokumenty </a:t>
            </a:r>
            <a:r>
              <a:rPr lang="pl-PL" sz="4000" i="1" dirty="0" smtClean="0">
                <a:solidFill>
                  <a:schemeClr val="tx1">
                    <a:lumMod val="75000"/>
                  </a:schemeClr>
                </a:solidFill>
              </a:rPr>
              <a:t>rozliczeniowe c.d.</a:t>
            </a: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Osoba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ustalająca najniższą podstawę wymiaru składek na ubezpieczenia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społeczne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i opłacająca składki wyłącznie za siebie lub osoby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nią współpracujące, jest zwolniona z obowiązku składania deklaracji rozliczeniowej lub imiennych raportów miesięcznych za kolejny miesiąc po złożeniu deklaracji rozliczeniowej za pierwszy pełny miesiąc, do końca roku kalendarzowego, na który ustaliła tę podstawę. </a:t>
            </a: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Jest zobowiązana do złożenia deklaracji rozliczeniowej za pierwszy miesiąc prowadzenia działalności gospodarczej każdego kolejnego roku, na który ustaliła najniższą podstawę wymiaru składek.</a:t>
            </a:r>
          </a:p>
          <a:p>
            <a:pPr algn="just"/>
            <a:endParaRPr lang="pl-PL" sz="20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art. 47 ust. 2g ustawy o 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22672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pl-PL" sz="5400" dirty="0"/>
              <a:t>Dokumenty ubezpieczeniowe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081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800" dirty="0" smtClean="0"/>
              <a:t>Postępowanie wyjaśniające</a:t>
            </a:r>
            <a:endParaRPr lang="pl-PL" sz="48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dirty="0" smtClean="0"/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ZUS może wezwać prowadzącego działalność do przedstawienia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na żądanie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dokumentów potwierdzających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wysokość rocznego przychodu z tytułu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działalności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gospodarczej za poprzedni rok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kalendarzowy.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Rygor – jeśli dokumenty nie zostaną przedstawione  </a:t>
            </a:r>
            <a:r>
              <a:rPr lang="pl-PL" sz="3200" u="sng" dirty="0">
                <a:solidFill>
                  <a:schemeClr val="tx1">
                    <a:lumMod val="75000"/>
                  </a:schemeClr>
                </a:solidFill>
              </a:rPr>
              <a:t>w terminie 14 dni kalendarzowych od dnia doręczenia </a:t>
            </a:r>
            <a:r>
              <a:rPr lang="pl-PL" sz="3200" u="sng" dirty="0" smtClean="0">
                <a:solidFill>
                  <a:schemeClr val="tx1">
                    <a:lumMod val="75000"/>
                  </a:schemeClr>
                </a:solidFill>
              </a:rPr>
              <a:t>wezwania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ZUS ustala podstawę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wymiaru składek na zasadach określonych w art. 18 ust.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8 ustawy o sus, za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wszystkie miesiące danego roku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kalendarzowego.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20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art. 48c ustawy o 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37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Konsekwencje opłacania niższych składek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dirty="0" smtClean="0"/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Przedsiębiorca decydujący się na opłacanie niższych składek na ubezpieczenia społeczne („małego ZUS” lub innych ulg) powinien wiedzieć, że ma to wpływ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na wysokość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świadczeń (m.in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. zasiłku chorobowego, świadczenia rehabilitacyjnego, zasiłku macierzyńskiego, zasiłku opiekuńczego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). </a:t>
            </a:r>
          </a:p>
          <a:p>
            <a:pPr algn="just"/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20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więcej szczegółów na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www.zus.pl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863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94680"/>
          </a:xfrm>
        </p:spPr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/>
              <a:t>Przykłady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b="1" dirty="0" smtClean="0"/>
          </a:p>
          <a:p>
            <a:pPr algn="just"/>
            <a:r>
              <a:rPr lang="pl-PL" sz="3200" b="1" dirty="0" smtClean="0">
                <a:solidFill>
                  <a:schemeClr val="tx1">
                    <a:lumMod val="50000"/>
                  </a:schemeClr>
                </a:solidFill>
              </a:rPr>
              <a:t>Przykład 1</a:t>
            </a:r>
          </a:p>
          <a:p>
            <a:pPr algn="just"/>
            <a:endParaRPr lang="pl-PL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</a:rPr>
              <a:t>Pani Krystyna prowadzi działalność gospodarczą od 1.12.2010 r. Działalności tej nie zawieszała w 2018 r. </a:t>
            </a:r>
          </a:p>
          <a:p>
            <a:pPr algn="just"/>
            <a:endParaRPr lang="pl-PL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</a:rPr>
              <a:t>Limit, którego nie mogą przekroczyć przychody z działalności gospodarczej Pani Krystyny w 2018 r. wynosi:</a:t>
            </a:r>
          </a:p>
          <a:p>
            <a:pPr algn="just"/>
            <a:endParaRPr lang="pl-PL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3200" b="1" i="1" dirty="0" smtClean="0">
                <a:solidFill>
                  <a:schemeClr val="tx1">
                    <a:lumMod val="50000"/>
                  </a:schemeClr>
                </a:solidFill>
              </a:rPr>
              <a:t>63.000 zł </a:t>
            </a:r>
            <a:r>
              <a:rPr lang="pl-PL" sz="3200" i="1" dirty="0" smtClean="0">
                <a:solidFill>
                  <a:schemeClr val="tx1">
                    <a:lumMod val="50000"/>
                  </a:schemeClr>
                </a:solidFill>
              </a:rPr>
              <a:t>= 30 x 2.100 zł.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/>
              <a:t>Przykłady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b="1" dirty="0" smtClean="0"/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2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Jerzy w 2018 r. zawiesił prowadzenie działalności gospodarczej na 2 miesiące (lipiec i sierpień). Przez pozostałą część roku działalność była prowadzona. 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i="1" dirty="0" smtClean="0">
                <a:solidFill>
                  <a:schemeClr val="tx1">
                    <a:lumMod val="75000"/>
                  </a:schemeClr>
                </a:solidFill>
              </a:rPr>
              <a:t>(63.000 zł : 365) = 172,602739 x 303 = 52.298,630136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Po zaokrągleniu limit przychodu z działalności, który Pan Jerzy mógł uzyskać za 2018 r. wynosi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52.298,63 zł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37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/>
              <a:t>Przykłady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b="1" dirty="0" smtClean="0"/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3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Magdalena prowadzi działalność gospodarczą. Do 30.06.2018 r. podlegała ubezpieczeniu społecznemu rolników. Od 1.07.2018 r. podlega ubezpieczeniom społecznym na mocy ustawy o sus. 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 2018 r. prowadziła działalność gospodarczą przez 154 dni.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Czyli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spełniła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warunek prowadzenia działalności przez min. 60         dni. 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37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976664"/>
          </a:xfrm>
        </p:spPr>
        <p:txBody>
          <a:bodyPr/>
          <a:lstStyle/>
          <a:p>
            <a:pPr algn="just"/>
            <a:endParaRPr lang="pl-PL" sz="3200" b="1" dirty="0" smtClean="0">
              <a:solidFill>
                <a:schemeClr val="tx2"/>
              </a:solidFill>
            </a:endParaRPr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4</a:t>
            </a:r>
            <a:endParaRPr lang="pl-PL" sz="3200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Zofia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prowadzi działalność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gospodarczą od 2016 r. Od 1.01.2019 r. korzysta z „małego ZUS”. Od 1.08.2019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rozpoczęła dodatkową działalność jako wspólnik spółki komandytowej.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Od 1.08.2019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nie spełnia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warunków do korzystania z ulgi. Od tego dnia musi opłacać składki od 60% prognozowanego przeciętnego wynagrodzenia miesięcznego.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22672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</a:t>
            </a:r>
            <a:r>
              <a:rPr lang="pl-PL" sz="3600" dirty="0" smtClean="0"/>
              <a:t>rzykłady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2874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/>
              <a:t>Przykłady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144927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b="1" dirty="0" smtClean="0"/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5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Maria prowadziła działalność gospodarczą w Niemczech do 30.09.2018 r. Wobec niej nie było stosowane ustawodawstwo polskie. Od 1.10.2018 r. rozpoczęła działalność w Polsce i podlega ubezpieczeniom społecznym na mocy ustawy o sus.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Spełnia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warunek podlegania ubezpieczeniom z tytułu prowadzenia działalności gospodarczej przez minimum 60 dni.</a:t>
            </a:r>
          </a:p>
          <a:p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37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Ustawa będzie miała 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zastosowanie do osób, których: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przychody z działalności gospodarczej w poprzednim roku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kalendarzowym </a:t>
            </a:r>
            <a:r>
              <a:rPr lang="pl-PL" sz="3000" u="sng" dirty="0" smtClean="0">
                <a:solidFill>
                  <a:schemeClr val="tx1">
                    <a:lumMod val="75000"/>
                  </a:schemeClr>
                </a:solidFill>
              </a:rPr>
              <a:t>nie </a:t>
            </a:r>
            <a:r>
              <a:rPr lang="pl-PL" sz="3000" u="sng" dirty="0">
                <a:solidFill>
                  <a:schemeClr val="tx1">
                    <a:lumMod val="75000"/>
                  </a:schemeClr>
                </a:solidFill>
              </a:rPr>
              <a:t>przekroczyły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30-krotności 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minimalnego wynagrodzenia  obowiązującego w grudniu poprzedniego roku (tj. w 2018 r.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63.000 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zł) – jeśli prowadziły działalność przez cały poprzedni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rok, bądź</a:t>
            </a:r>
            <a:endParaRPr lang="pl-PL" sz="30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przychody z działalności gospodarczej w poprzednim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roku kalendarzowym </a:t>
            </a:r>
            <a:r>
              <a:rPr lang="pl-PL" sz="3000" u="sng" dirty="0" smtClean="0">
                <a:solidFill>
                  <a:schemeClr val="tx1">
                    <a:lumMod val="75000"/>
                  </a:schemeClr>
                </a:solidFill>
              </a:rPr>
              <a:t>nie </a:t>
            </a:r>
            <a:r>
              <a:rPr lang="pl-PL" sz="3000" u="sng" dirty="0">
                <a:solidFill>
                  <a:schemeClr val="tx1">
                    <a:lumMod val="75000"/>
                  </a:schemeClr>
                </a:solidFill>
              </a:rPr>
              <a:t>przekroczyły </a:t>
            </a:r>
            <a:r>
              <a:rPr lang="pl-PL" sz="3000" u="sng" dirty="0" smtClean="0">
                <a:solidFill>
                  <a:schemeClr val="tx1">
                    <a:lumMod val="75000"/>
                  </a:schemeClr>
                </a:solidFill>
              </a:rPr>
              <a:t>proporcjonalnie pomniejszonego </a:t>
            </a:r>
            <a:r>
              <a:rPr lang="pl-PL" sz="3000" u="sng" dirty="0">
                <a:solidFill>
                  <a:schemeClr val="tx1">
                    <a:lumMod val="75000"/>
                  </a:schemeClr>
                </a:solidFill>
              </a:rPr>
              <a:t>rocznego limitu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– 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jeśli prowadziły działalność przez część poprzedniego </a:t>
            </a:r>
            <a:r>
              <a:rPr lang="pl-PL" sz="3000" dirty="0" smtClean="0">
                <a:solidFill>
                  <a:schemeClr val="tx1">
                    <a:lumMod val="75000"/>
                  </a:schemeClr>
                </a:solidFill>
              </a:rPr>
              <a:t>roku (w </a:t>
            </a:r>
            <a:r>
              <a:rPr lang="pl-PL" sz="3000" dirty="0">
                <a:solidFill>
                  <a:schemeClr val="tx1">
                    <a:lumMod val="75000"/>
                  </a:schemeClr>
                </a:solidFill>
              </a:rPr>
              <a:t>trakcie roku rozpoczęły, zakończyły lub zawiesiły prowadzenie działalności). </a:t>
            </a:r>
          </a:p>
          <a:p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1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i 7 ustawy 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Warunki zastosowania nowych zasad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340835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/>
              <a:t>Przykłady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b="1" dirty="0" smtClean="0"/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6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Mateusz prowadził działalność gospodarczą i rozliczał się </a:t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 podatku dochodowego w formie karty podatkowej w 2018 r. Zwolniony był też z podatku VAT. 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Nie spełnia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warunku do skorzystania z małej działalności.</a:t>
            </a:r>
          </a:p>
          <a:p>
            <a:r>
              <a:rPr lang="pl-PL" sz="3200" dirty="0" smtClean="0"/>
              <a:t> 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437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/>
              <a:t>Przykłady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b="1" dirty="0" smtClean="0"/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7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Kamil prowadzi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działalność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gospodarczą przez cały 2018 r. Rozliczał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się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podatku dochodowego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na zasadach ogólnych, ale był zwolniony z podatku od towarów i usług. 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Kamil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spełnia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 warunki do skorzystania z „małego ZUS”.</a:t>
            </a:r>
          </a:p>
          <a:p>
            <a:r>
              <a:rPr lang="pl-PL" sz="32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9437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485440" cy="6048672"/>
          </a:xfrm>
        </p:spPr>
        <p:txBody>
          <a:bodyPr/>
          <a:lstStyle/>
          <a:p>
            <a:pPr algn="just"/>
            <a:r>
              <a:rPr lang="pl-PL" sz="3600" dirty="0"/>
              <a:t> </a:t>
            </a:r>
          </a:p>
          <a:p>
            <a:r>
              <a:rPr lang="pl-PL" sz="3600" dirty="0"/>
              <a:t> </a:t>
            </a:r>
          </a:p>
          <a:p>
            <a:pPr algn="just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 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/>
              <a:t>Przykłady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957784" y="1996480"/>
            <a:ext cx="1080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3200" b="1" dirty="0" smtClean="0"/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8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Agnieszka prowadzi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działalność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gospodarczą. W rozliczała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się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podatku dochodowego w formie karty podatkowej w 2018 r.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Opłacała jednak podatek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VAT. 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Agnieszka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spełnia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 warunki małej działalności.</a:t>
            </a:r>
          </a:p>
          <a:p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8661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69752" y="2212504"/>
            <a:ext cx="11521280" cy="5832648"/>
          </a:xfrm>
        </p:spPr>
        <p:txBody>
          <a:bodyPr/>
          <a:lstStyle/>
          <a:p>
            <a:endParaRPr lang="pl-PL" sz="3200" b="1" dirty="0" smtClean="0">
              <a:solidFill>
                <a:schemeClr val="tx2"/>
              </a:solidFill>
            </a:endParaRPr>
          </a:p>
          <a:p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9</a:t>
            </a:r>
            <a:endParaRPr lang="pl-PL" sz="32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Pani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Hanna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spełnia warunki do skorzystania z małego ZUS w 2019 r. obliczyła, że najniższa podstawa wymiaru składek na ubezpieczenia społeczne wynosi 600 zł.</a:t>
            </a:r>
          </a:p>
          <a:p>
            <a:pPr algn="just"/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30% minimalnego wynagrodzenia w 2019 r. wynosi 675 zł (30%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2250 zł).</a:t>
            </a:r>
          </a:p>
          <a:p>
            <a:pPr algn="just"/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ajniższą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podstawą wymiaru składek na ubezpieczenia społeczne Pani Hanny w 2019 r. jest 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 675 zł.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94680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 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142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69752" y="2212504"/>
            <a:ext cx="11521280" cy="6192688"/>
          </a:xfrm>
        </p:spPr>
        <p:txBody>
          <a:bodyPr/>
          <a:lstStyle/>
          <a:p>
            <a:endParaRPr lang="pl-PL" sz="3200" b="1" dirty="0" smtClean="0">
              <a:solidFill>
                <a:schemeClr val="tx2"/>
              </a:solidFill>
            </a:endParaRPr>
          </a:p>
          <a:p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10</a:t>
            </a:r>
          </a:p>
          <a:p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Henryk obliczył, na podstawie przychodu uzyskanego z działalności w 2018 r., że jego najniższa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podstawa wymiaru składek na ubezpieczenia społeczne wynosi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więcej niż 60% prognozowanego przeciętnego wynagrodzenia miesięcznego.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H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enryk nie skorzysta z „małej działalności”. Ustala podstawę wymiaru składek w wysokości nie niższej niż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 60% prognozowanego przeciętnego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wynagrodzenia miesięcznego.</a:t>
            </a:r>
            <a:endParaRPr lang="pl-PL" sz="32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94680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66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068488"/>
            <a:ext cx="11449272" cy="5688632"/>
          </a:xfrm>
        </p:spPr>
        <p:txBody>
          <a:bodyPr/>
          <a:lstStyle/>
          <a:p>
            <a:pPr algn="just"/>
            <a:endParaRPr lang="pl-PL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Robert był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objęty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ubezpieczeniami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społecznymi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i ubezpieczeniem zdrowotnym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jako wspólnik jednoosobowej spółki z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o.o.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do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10.02.2018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Od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15.05.2018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prowadzi działalność gospodarczą. </a:t>
            </a:r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Robert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nie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spełnia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warunku do korzystania z „małego ZUS”.</a:t>
            </a:r>
          </a:p>
          <a:p>
            <a:pPr algn="just"/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94680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 smtClean="0"/>
          </a:p>
          <a:p>
            <a:r>
              <a:rPr lang="pl-PL" sz="3200" dirty="0" smtClean="0">
                <a:solidFill>
                  <a:schemeClr val="tx2"/>
                </a:solidFill>
              </a:rPr>
              <a:t>Przykład 11</a:t>
            </a:r>
          </a:p>
          <a:p>
            <a:endParaRPr lang="pl-PL" sz="3200" dirty="0" smtClean="0">
              <a:solidFill>
                <a:schemeClr val="tx2"/>
              </a:solidFill>
            </a:endParaRPr>
          </a:p>
          <a:p>
            <a:endParaRPr lang="pl-PL" sz="3200" dirty="0">
              <a:solidFill>
                <a:schemeClr val="tx2"/>
              </a:solidFill>
            </a:endParaRPr>
          </a:p>
          <a:p>
            <a:endParaRPr lang="pl-PL" sz="3200" dirty="0" smtClean="0">
              <a:solidFill>
                <a:schemeClr val="tx2"/>
              </a:solidFill>
            </a:endParaRPr>
          </a:p>
          <a:p>
            <a:endParaRPr lang="pl-PL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72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356520"/>
            <a:ext cx="11809312" cy="5832648"/>
          </a:xfrm>
        </p:spPr>
        <p:txBody>
          <a:bodyPr/>
          <a:lstStyle/>
          <a:p>
            <a:endParaRPr lang="pl-PL" dirty="0" smtClean="0"/>
          </a:p>
          <a:p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12</a:t>
            </a:r>
            <a:endParaRPr lang="pl-PL" sz="32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Bogdan przestał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wykonywać działalność gospodarczą na rzecz byłego pracodawcy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31.05.2019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Spełnia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pozostałe warunki do korzystania w 2019 r. z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„małego ZUS”.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ie wyrejestrował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się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 ustawowym terminie z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ubezpieczeń z kodem tytułu ubezpieczenia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05 10 0 0 i nie zgłosił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się do ubezpieczeń z kodem tytułu właściwym dla „małej działalności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gospodarczej”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oznacza to:</a:t>
            </a:r>
          </a:p>
          <a:p>
            <a:pPr algn="just"/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że od czerwca 2019 r.  zrezygnował z tego uprawnienia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pl-PL" sz="3200" dirty="0">
                <a:solidFill>
                  <a:schemeClr val="tx2"/>
                </a:solidFill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838696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2369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760640"/>
          </a:xfrm>
        </p:spPr>
        <p:txBody>
          <a:bodyPr/>
          <a:lstStyle/>
          <a:p>
            <a:endParaRPr lang="pl-PL" sz="3200" b="1" dirty="0" smtClean="0">
              <a:solidFill>
                <a:schemeClr val="tx2"/>
              </a:solidFill>
            </a:endParaRPr>
          </a:p>
          <a:p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1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3</a:t>
            </a:r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Michał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zakończył działalność gospodarczą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30.04.2018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Spełnia warunki do skorzystania z „małego ZUS”. Działalność gospodarczą ponownie rozpocznie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1.03.2019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Jeśli nie chce zrezygnować z uprawnienia do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„małego ZUS” to:</a:t>
            </a: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musi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zgłosić się do ubezpieczeń społecznych i ubezpieczenia zdrowotnego do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8.03.2019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r. z kodem tytułu ubezpieczenia właściwym dla tego uprawnienia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pl-PL" sz="3200" dirty="0"/>
              <a:t> 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760640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14</a:t>
            </a:r>
          </a:p>
          <a:p>
            <a:pPr algn="just"/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Dariusz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do końca  2019 r. ustalał podstawę wymiaru składek na zasadach wskazanych w art. 18c ust. 1-3 ustawy 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. W styczniu 2020 r. również spełnia warunki wskazane w art. 18c ustawy do takiego ustalania podstawy wymiaru składek i nie chce zrezygnować z tego uprawnienia. Pan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Dariusz powinien: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złożyć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za styczeń 2020 r. dokumenty rozliczeniowe z odpowiednim kodem tytułu ubezpieczenia, właściwym dla osób korzystających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 „małego ZUS”. Będzie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to oznaczało, że nie rezygnuje z uprawnienia.</a:t>
            </a:r>
          </a:p>
          <a:p>
            <a:pPr algn="just"/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/>
          <a:lstStyle/>
          <a:p>
            <a:r>
              <a:rPr lang="pl-PL" sz="2000" dirty="0" smtClean="0"/>
              <a:t>„Mały ZUS” 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</a:t>
            </a:r>
            <a:r>
              <a:rPr lang="pl-PL" sz="3600" dirty="0" smtClean="0"/>
              <a:t>rzykłady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127415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616624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15</a:t>
            </a:r>
          </a:p>
          <a:p>
            <a:endParaRPr lang="pl-PL" sz="2800" b="1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atrycja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korzystała z „małego ZUS” od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1.01.2019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Od 1.08.2019 r. postanowiła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zrezygnować z tego uprawnienia.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Powinna:</a:t>
            </a:r>
          </a:p>
          <a:p>
            <a:pPr algn="just"/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wyrejestrować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się z ubezpieczeń społecznych i ubezpieczenia zdrowotnego z kodem tytułu ubezpieczenia właściwym dla małej działalności gospodarczej i zgłosić się do ubezpieczeń z kodem tytułu ubezpieczenia rozpoczynającym się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05 10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bądź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05 12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22672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7398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 smtClean="0"/>
              <a:t>Sposób wyliczenia limitu przychodu </a:t>
            </a:r>
            <a:endParaRPr lang="pl-PL" sz="3600" dirty="0"/>
          </a:p>
        </p:txBody>
      </p:sp>
      <p:sp>
        <p:nvSpPr>
          <p:cNvPr id="6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13768" y="2068488"/>
            <a:ext cx="11485562" cy="5452658"/>
          </a:xfrm>
        </p:spPr>
        <p:txBody>
          <a:bodyPr/>
          <a:lstStyle/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Roczny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limit przychodu z tytułu prowadzenia pozarolniczej działalności gospodarczej,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w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przypadku rozpoczęcia, zakończenia lub zawieszenia prowadzenia działalności w ciągu poprzedniego roku kalendarzowego zmniejsza się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proporcjonalnie: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dzieląc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trzydziestokrotność kwoty minimalnego wynagrodzenia obowiązującego w grudniu poprzedniego roku kalendarzowego przez liczbę dni kalendarzowych w poprzednim roku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kalendarzowym,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mnożąc przez liczbę dni kalendarzowych prowadzenia pozarolniczej działalności gospodarczej w poprzednim roku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kalendarzowym. </a:t>
            </a: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pl-PL" sz="2400" dirty="0"/>
          </a:p>
          <a:p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Czyli w przypadku 2018 r.:</a:t>
            </a:r>
          </a:p>
          <a:p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63.000 / 365 = 172,60273972 x …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/liczba dni prowadzenia działalności/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 = … zł</a:t>
            </a:r>
          </a:p>
          <a:p>
            <a:endParaRPr lang="pl-PL" sz="32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art. 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18c ust.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7 ustawy 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9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544616"/>
          </a:xfrm>
        </p:spPr>
        <p:txBody>
          <a:bodyPr/>
          <a:lstStyle/>
          <a:p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Przykład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16</a:t>
            </a:r>
            <a:endParaRPr lang="pl-PL" sz="32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 Zygmunt jest rencistą i pracuje na podstawie umowy o pracę na cały etat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d 1.12.2012 r. Jednocześnie od 1.04.2018 r. podlega ubezpieczeniu zdrowotnemu z tytułu prowadzonej działalności gospodarczej. Chce od marca 2019 r. dobrowolnie przystąpić do ubezpieczeń emerytalnego i rentowych.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C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zy może skorzystać z „małej działalności”?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Tak, może skorzystać z „małej działalności”, o ile dokona zgłoszenia na ZUS ZZA, z właściwym kodem tytułu ubezpieczenia w terminie do 8.01.2019 r. </a:t>
            </a:r>
          </a:p>
          <a:p>
            <a:pPr algn="just"/>
            <a:endParaRPr lang="pl-PL" sz="2800" dirty="0">
              <a:solidFill>
                <a:schemeClr val="tx2"/>
              </a:solidFill>
            </a:endParaRPr>
          </a:p>
          <a:p>
            <a:pPr algn="just"/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4498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737304" cy="5976664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Przykład 17</a:t>
            </a:r>
            <a:endParaRPr lang="pl-PL" sz="32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Jolanta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prowadzi działalność gospodarczą od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2014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W dniu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1.06.2018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zawiesiła wykonywanie tej działalności. Wznowi prowadzenie działalności gospodarczej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1.04.2019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r. C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 powinna zrobić, aby skorzystać z „małego ZUS”?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Jolanta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do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8.04.2019 r. powinna zgłosić się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do ubezpieczeń społecznych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ubezpieczenia zdrowotnego z kodem tytułu ubezpieczenia właściwym dla osób ustalających podstawę wymiaru składek zgodnie z art. 18c ust. 1-3 ustawy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 sus. Jeśli tego nie zrobi oznaczać to będzie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, że zrezygnowała w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2019 r.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z tego uprawnienia.</a:t>
            </a:r>
          </a:p>
          <a:p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1467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140496"/>
            <a:ext cx="11521280" cy="6120680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tx1">
                    <a:lumMod val="75000"/>
                  </a:schemeClr>
                </a:solidFill>
              </a:rPr>
              <a:t>Przykład 18</a:t>
            </a:r>
          </a:p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Pan Kazimierz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pracuje na podstawie umowy o pracę na cały etat od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1.10.2010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r. jednocześnie od 1.03.2018 r. podlega ubezpieczeniu zdrowotnemu z tytułu prowadzonej działalności gospodarczej. Jeśli Pan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Kazimierz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do 8.01.2019 r. nie wyrejestruje się z ubezpieczenia zdrowotnego z kodem tytułu ubezpieczenia rozpoczynającym się cyframi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05 10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i nie zgłosi się do tego ubezpieczenia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z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kodem tytułu ubezpieczenia właściwym dla osób ustalających podstawę wymiaru składek zgodnie z art. 18c ust. 1-3 ustawy o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sus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oznaczać to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będzie:</a:t>
            </a:r>
          </a:p>
          <a:p>
            <a:pPr algn="just"/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że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zrezygnował w 2019 r. z tego uprawnienia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Nie będzie mógł jej opłacać na zasadzie dobrowolności, ani – np. jeśli utraci tytuł do obowiązkowych ubezpieczeń – obowiązkowo. </a:t>
            </a: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22672"/>
          </a:xfrm>
        </p:spPr>
        <p:txBody>
          <a:bodyPr/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</p:txBody>
      </p:sp>
    </p:spTree>
    <p:extLst>
      <p:ext uri="{BB962C8B-B14F-4D97-AF65-F5344CB8AC3E}">
        <p14:creationId xmlns:p14="http://schemas.microsoft.com/office/powerpoint/2010/main" val="655356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809312" cy="6048672"/>
          </a:xfrm>
        </p:spPr>
        <p:txBody>
          <a:bodyPr/>
          <a:lstStyle/>
          <a:p>
            <a:r>
              <a:rPr lang="pl-PL" sz="3200" b="1" dirty="0">
                <a:solidFill>
                  <a:schemeClr val="tx1">
                    <a:lumMod val="75000"/>
                  </a:schemeClr>
                </a:solidFill>
              </a:rPr>
              <a:t>Przykład </a:t>
            </a:r>
            <a:r>
              <a:rPr lang="pl-PL" sz="3200" b="1" dirty="0" smtClean="0">
                <a:solidFill>
                  <a:schemeClr val="tx1">
                    <a:lumMod val="75000"/>
                  </a:schemeClr>
                </a:solidFill>
              </a:rPr>
              <a:t>19</a:t>
            </a:r>
          </a:p>
          <a:p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Pani Jadwiga opłaca w 2019 r. składki na ubezpieczenia społeczne na zasadach „małej działalności”. W 2018 r. prowadziła działalności gospodarczej w formie indywidualnej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 lutym 2019 r. rozpoczyna dodatkową działalność gospodarczą jako wspólnik spółki cywilnej.</a:t>
            </a: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Jakie składki na ubezpieczenie zdrowotne powinna opłacać?</a:t>
            </a: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Powinna opłacać składkę na ubezpieczenie zdrowotne w „podwójnej” wysokości. Zasady ustalania wysokości tej składki nie zmieniły się. 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Przykłady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98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</a:t>
            </a:r>
            <a:r>
              <a:rPr lang="pl-PL" sz="1800" dirty="0"/>
              <a:t>składek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6192688"/>
          </a:xfrm>
        </p:spPr>
        <p:txBody>
          <a:bodyPr/>
          <a:lstStyle/>
          <a:p>
            <a:pPr algn="just"/>
            <a:endParaRPr lang="pl-PL" sz="3200" dirty="0" smtClean="0"/>
          </a:p>
          <a:p>
            <a:pPr algn="just"/>
            <a:endParaRPr lang="pl-PL" sz="3200" dirty="0"/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Liczba dni kalendarzowych prowadzenia pozarolniczej działalności gospodarczej to liczba dni podlegania ubezpieczeniom społecznym lub ubezpieczeniu zdrowotnemu z tytułu prowadzenia tej działalności. 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Wlicza się też dni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korzystania z  tzw. ulgi na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start.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97744" y="844352"/>
            <a:ext cx="12025336" cy="864096"/>
          </a:xfrm>
        </p:spPr>
        <p:txBody>
          <a:bodyPr/>
          <a:lstStyle/>
          <a:p>
            <a:pPr algn="ctr"/>
            <a:r>
              <a:rPr lang="pl-PL" sz="3600" dirty="0" smtClean="0"/>
              <a:t>Ustalenie okresu prowadzenia działalności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121198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669752" y="2068488"/>
            <a:ext cx="11485440" cy="6840760"/>
          </a:xfrm>
        </p:spPr>
        <p:txBody>
          <a:bodyPr/>
          <a:lstStyle/>
          <a:p>
            <a:pPr lvl="0"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  <a:t>Z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„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</a:rPr>
              <a:t>małej działalności”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</a:rPr>
              <a:t>będzie można korzystać przez 36 miesięcy kalendarzowych w ciągu 60 miesięcy kalendarzowych prowadzenia pozarolniczej działalności gospodarczej.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lvl="0" indent="-457200"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art. 18c ust. 11 ustawy o 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</a:t>
            </a:r>
            <a:r>
              <a:rPr lang="pl-PL" sz="2000" dirty="0" smtClean="0"/>
              <a:t>nowe zasady </a:t>
            </a:r>
            <a:r>
              <a:rPr lang="pl-PL" sz="2000" dirty="0"/>
              <a:t>ustalania podstawy wymiaru </a:t>
            </a:r>
            <a:r>
              <a:rPr lang="pl-PL" sz="2000" dirty="0" smtClean="0"/>
              <a:t>składek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381720" y="844352"/>
            <a:ext cx="12457384" cy="864096"/>
          </a:xfrm>
        </p:spPr>
        <p:txBody>
          <a:bodyPr/>
          <a:lstStyle/>
          <a:p>
            <a:pPr algn="ctr"/>
            <a:r>
              <a:rPr lang="pl-PL" sz="3600" dirty="0" smtClean="0"/>
              <a:t>Okres opłacania składek na nowych zasadach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66372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1996480"/>
            <a:ext cx="11521280" cy="6696744"/>
          </a:xfrm>
        </p:spPr>
        <p:txBody>
          <a:bodyPr/>
          <a:lstStyle/>
          <a:p>
            <a:endParaRPr lang="pl-PL" sz="2800" b="1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3200" u="sng" dirty="0" smtClean="0">
                <a:solidFill>
                  <a:schemeClr val="tx1">
                    <a:lumMod val="75000"/>
                  </a:schemeClr>
                </a:solidFill>
              </a:rPr>
              <a:t>Z nowych </a:t>
            </a:r>
            <a:r>
              <a:rPr lang="pl-PL" sz="3200" u="sng" dirty="0">
                <a:solidFill>
                  <a:schemeClr val="tx1">
                    <a:lumMod val="75000"/>
                  </a:schemeClr>
                </a:solidFill>
              </a:rPr>
              <a:t>zasad nie będą mogły </a:t>
            </a:r>
            <a:r>
              <a:rPr lang="pl-PL" sz="3200" u="sng" dirty="0" smtClean="0">
                <a:solidFill>
                  <a:schemeClr val="tx1">
                    <a:lumMod val="75000"/>
                  </a:schemeClr>
                </a:solidFill>
              </a:rPr>
              <a:t>korzystać:</a:t>
            </a:r>
          </a:p>
          <a:p>
            <a:endParaRPr lang="pl-PL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0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soby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, do których w poprzednim roku kalendarzowym miały zastosowanie przepisy dotyczące zryczałtowanego podatku dochodowego w formie karty podatkowej i korzystali ze zwolnienia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sprzedaży z podatku VAT.</a:t>
            </a:r>
          </a:p>
          <a:p>
            <a:pPr algn="just"/>
            <a:endParaRPr lang="pl-PL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l"/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Warunki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te muszą być spełnione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łącznie żeby wystąpiła przeszkoda w możliwości skorzystania z „małego ZUS”. </a:t>
            </a:r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11 ustawy 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2800" dirty="0"/>
          </a:p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94680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813768" y="844352"/>
            <a:ext cx="11521280" cy="864096"/>
          </a:xfrm>
        </p:spPr>
        <p:txBody>
          <a:bodyPr/>
          <a:lstStyle/>
          <a:p>
            <a:pPr algn="ctr"/>
            <a:r>
              <a:rPr lang="pl-PL" sz="3600" dirty="0"/>
              <a:t>Warunki zastosowania nowych zasad </a:t>
            </a:r>
          </a:p>
          <a:p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1597168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6408712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soby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, które spełniają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warunki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do opłacania przez 24 miesiące tzw. preferencyjnych składek na ubezpieczenia społeczne (od kwoty nie niższej niż 30 % minimalnego wynagrodzenia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).</a:t>
            </a: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    Będą mogły z nich skorzystać nie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wcześniej niż po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ustaniu tego okresu. </a:t>
            </a: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soby, które 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w poprzednim roku kalendarzowym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prowadziły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pozarolniczą działalność gospodarczą przez mniej niż 60 dni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kalendarzowych,</a:t>
            </a:r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2800" dirty="0">
              <a:solidFill>
                <a:schemeClr val="tx1">
                  <a:lumMod val="75000"/>
                </a:schemeClr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soby, które prowadziły w poprzednim roku kalendarzowym inną pozarolniczą działalność (np. jako </a:t>
            </a:r>
            <a:r>
              <a:rPr lang="pl-PL" sz="2800" dirty="0">
                <a:solidFill>
                  <a:schemeClr val="tx1">
                    <a:lumMod val="75000"/>
                  </a:schemeClr>
                </a:solidFill>
              </a:rPr>
              <a:t>wspólnicy spółki jawnej, komandytowej, </a:t>
            </a:r>
            <a:r>
              <a:rPr lang="pl-PL" sz="2800" dirty="0" smtClean="0">
                <a:solidFill>
                  <a:schemeClr val="tx1">
                    <a:lumMod val="75000"/>
                  </a:schemeClr>
                </a:solidFill>
              </a:rPr>
              <a:t>partnerskiej),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11 ustawy 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Warunki zastosowania nowych zasad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075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68863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pl-PL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osoby, które wykonują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</a:rPr>
              <a:t>pozarolniczą działalność gospodarczą na rzecz byłego pracodawcy, na rzecz którego przed dniem rozpoczęcia pozarolniczej działalności gospodarczej w bieżącym lub w poprzednim roku kalendarzowym wykonywały w ramach stosunku pracy lub spółdzielczego stosunku pracy czynności wchodzące w zakres wykonywanej pozarolniczej działalności gospodarczej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</a:p>
          <a:p>
            <a:pPr lvl="0" algn="just"/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endParaRPr lang="pl-PL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 algn="just"/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art</a:t>
            </a:r>
            <a:r>
              <a:rPr lang="pl-PL" sz="2800" i="1" dirty="0">
                <a:solidFill>
                  <a:schemeClr val="tx1">
                    <a:lumMod val="75000"/>
                  </a:schemeClr>
                </a:solidFill>
              </a:rPr>
              <a:t>. 18c ust. 11 ustawy o </a:t>
            </a:r>
            <a:r>
              <a:rPr lang="pl-PL" sz="2800" i="1" dirty="0" smtClean="0">
                <a:solidFill>
                  <a:schemeClr val="tx1">
                    <a:lumMod val="75000"/>
                  </a:schemeClr>
                </a:solidFill>
              </a:rPr>
              <a:t>sus</a:t>
            </a:r>
            <a:endParaRPr lang="pl-PL" sz="2800" i="1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622672"/>
          </a:xfrm>
        </p:spPr>
        <p:txBody>
          <a:bodyPr/>
          <a:lstStyle/>
          <a:p>
            <a:r>
              <a:rPr lang="pl-PL" sz="2000" dirty="0"/>
              <a:t>„</a:t>
            </a:r>
            <a:r>
              <a:rPr lang="pl-PL" sz="2000" dirty="0" smtClean="0"/>
              <a:t>Mały ZUS” </a:t>
            </a:r>
            <a:r>
              <a:rPr lang="pl-PL" sz="2000" dirty="0"/>
              <a:t>– nowe zasady ustalania podstawy wymiaru składek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sz="3600" dirty="0"/>
              <a:t>Warunki zastosowania nowych zasad </a:t>
            </a:r>
          </a:p>
        </p:txBody>
      </p:sp>
    </p:spTree>
    <p:extLst>
      <p:ext uri="{BB962C8B-B14F-4D97-AF65-F5344CB8AC3E}">
        <p14:creationId xmlns:p14="http://schemas.microsoft.com/office/powerpoint/2010/main" val="1507102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</Template>
  <TotalTime>2174</TotalTime>
  <Words>4801</Words>
  <Application>Microsoft Office PowerPoint</Application>
  <PresentationFormat>Niestandardowy</PresentationFormat>
  <Paragraphs>422</Paragraphs>
  <Slides>44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Szablon prezentacji</vt:lpstr>
      <vt:lpstr>„Mały ZUS” – nowe zasady ustalania podstawy wymiaru składek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Okułowicz, Andrzej</dc:creator>
  <cp:lastModifiedBy>Wolak, Jacek</cp:lastModifiedBy>
  <cp:revision>203</cp:revision>
  <dcterms:created xsi:type="dcterms:W3CDTF">2018-09-17T08:30:32Z</dcterms:created>
  <dcterms:modified xsi:type="dcterms:W3CDTF">2019-03-18T10:32:50Z</dcterms:modified>
</cp:coreProperties>
</file>