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2" r:id="rId5"/>
    <p:sldId id="341" r:id="rId6"/>
    <p:sldId id="334" r:id="rId7"/>
    <p:sldId id="357" r:id="rId8"/>
    <p:sldId id="356" r:id="rId9"/>
    <p:sldId id="295" r:id="rId10"/>
    <p:sldId id="294" r:id="rId11"/>
    <p:sldId id="305" r:id="rId12"/>
    <p:sldId id="306" r:id="rId13"/>
    <p:sldId id="308" r:id="rId14"/>
    <p:sldId id="311" r:id="rId15"/>
    <p:sldId id="312" r:id="rId16"/>
    <p:sldId id="316" r:id="rId17"/>
    <p:sldId id="313" r:id="rId18"/>
    <p:sldId id="370" r:id="rId19"/>
    <p:sldId id="362" r:id="rId20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K" initials="DO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84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86455" autoAdjust="0"/>
  </p:normalViewPr>
  <p:slideViewPr>
    <p:cSldViewPr>
      <p:cViewPr varScale="1">
        <p:scale>
          <a:sx n="51" d="100"/>
          <a:sy n="51" d="100"/>
        </p:scale>
        <p:origin x="-1308" y="-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390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0856-41AF-44EC-B938-866AB63581E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2604B911-6B4D-4E7F-83BD-0DB4805B3BE2}">
      <dgm:prSet phldrT="[Tekst]" custT="1"/>
      <dgm:spPr>
        <a:ln>
          <a:solidFill>
            <a:srgbClr val="002774"/>
          </a:solidFill>
        </a:ln>
      </dgm:spPr>
      <dgm:t>
        <a:bodyPr/>
        <a:lstStyle/>
        <a:p>
          <a:r>
            <a:rPr lang="pl-PL" sz="2400" b="1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ZUS</a:t>
          </a:r>
          <a:endParaRPr lang="pl-PL" sz="2400" b="1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15FF7BAB-E058-4555-92ED-2B706CC42381}" type="parTrans" cxnId="{ACFA269E-910B-4D24-BAC0-24CAFDC0D23B}">
      <dgm:prSet/>
      <dgm:spPr>
        <a:ln>
          <a:solidFill>
            <a:srgbClr val="002774"/>
          </a:solidFill>
        </a:ln>
      </dgm:spPr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24D0AE35-735D-41C0-925F-5E3C984C8ED4}" type="sibTrans" cxnId="{ACFA269E-910B-4D24-BAC0-24CAFDC0D23B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82504AC9-D034-414C-9189-9C22D89092CF}">
      <dgm:prSet phldrT="[Tekst]" custT="1"/>
      <dgm:spPr/>
      <dgm:t>
        <a:bodyPr/>
        <a:lstStyle/>
        <a:p>
          <a:r>
            <a:rPr lang="pl-PL" sz="24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e-ZLA do systemu ZUS</a:t>
          </a:r>
          <a:endParaRPr lang="pl-PL" sz="24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E9DD71DF-95F8-4130-9D98-FD379B081F5E}" type="parTrans" cxnId="{11E96BF5-0CC2-4AF5-ACCC-D9DA31AB167F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0CCD71E9-E827-4B05-A005-B7D33889CAD5}" type="sibTrans" cxnId="{11E96BF5-0CC2-4AF5-ACCC-D9DA31AB167F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DAE3C8A0-9093-4FC6-99A9-8C4E6B118E22}">
      <dgm:prSet phldrT="[Tekst]" custT="1"/>
      <dgm:spPr/>
      <dgm:t>
        <a:bodyPr/>
        <a:lstStyle/>
        <a:p>
          <a:r>
            <a:rPr lang="pl-PL" sz="24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informacji o wystawionym e-ZLA na profil PUE ubezpieczonego </a:t>
          </a:r>
          <a:endParaRPr lang="pl-PL" sz="24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4865F6F7-7F78-4FD1-BD89-548EF3D41BC1}" type="parTrans" cxnId="{D40378A9-F16A-41B4-AB71-6CE542AAED2A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AD05B21B-0AD4-4CEF-9C2E-B46BB0E2CDF9}" type="sibTrans" cxnId="{D40378A9-F16A-41B4-AB71-6CE542AAED2A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D1B564F1-3306-4DCB-AF5D-C1631419245D}">
      <dgm:prSet phldrT="[Tekst]" custT="1"/>
      <dgm:spPr>
        <a:ln>
          <a:solidFill>
            <a:srgbClr val="002774"/>
          </a:solidFill>
        </a:ln>
      </dgm:spPr>
      <dgm:t>
        <a:bodyPr/>
        <a:lstStyle/>
        <a:p>
          <a:r>
            <a:rPr lang="pl-PL" sz="2400" b="1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Pacjent</a:t>
          </a:r>
          <a:endParaRPr lang="pl-PL" sz="2400" b="1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AD41B422-F193-43F3-BEC9-30614968A3FE}" type="parTrans" cxnId="{FE751E21-DE5F-45DD-99A4-69A6E284CD9A}">
      <dgm:prSet/>
      <dgm:spPr>
        <a:ln>
          <a:solidFill>
            <a:srgbClr val="002774"/>
          </a:solidFill>
        </a:ln>
      </dgm:spPr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0E129A48-21CE-4F5E-81B7-6154FFC85A6C}" type="sibTrans" cxnId="{FE751E21-DE5F-45DD-99A4-69A6E284CD9A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2C6DA7EC-A4D1-4DE9-B1DC-C6FD3367859E}">
      <dgm:prSet phldrT="[Tekst]" custT="1"/>
      <dgm:spPr/>
      <dgm:t>
        <a:bodyPr/>
        <a:lstStyle/>
        <a:p>
          <a:r>
            <a:rPr lang="pl-PL" sz="24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wiadomości o wystawieniu e-ZLA </a:t>
          </a:r>
          <a:br>
            <a:rPr lang="pl-PL" sz="24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</a:br>
          <a:r>
            <a:rPr lang="pl-PL" sz="24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i egzemplarza e-ZLA przeznaczonego dla pracodawcy - na profil PUE płatnika składek </a:t>
          </a:r>
          <a:endParaRPr lang="pl-PL" sz="24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8F40CD67-BC9E-41D6-95F9-398EE489DBF6}">
      <dgm:prSet phldrT="[Tekst]" custT="1"/>
      <dgm:spPr>
        <a:ln>
          <a:solidFill>
            <a:srgbClr val="002774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smtClean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Płatnik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5D656855-C28B-42D9-A19E-9922C6249269}" type="sibTrans" cxnId="{B3D9D5F7-301A-460E-98B7-7FFF3115B4AF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4BF77E27-0B89-4157-979E-68345178025A}" type="parTrans" cxnId="{B3D9D5F7-301A-460E-98B7-7FFF3115B4AF}">
      <dgm:prSet/>
      <dgm:spPr>
        <a:ln>
          <a:solidFill>
            <a:srgbClr val="002774"/>
          </a:solidFill>
        </a:ln>
      </dgm:spPr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CEE5648D-B27A-4635-A685-D490F527AF12}" type="sibTrans" cxnId="{2CB49EC4-6001-4239-8B20-3F2A55810547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006278C5-4F67-4B5E-85CC-80240EBAA90B}" type="parTrans" cxnId="{2CB49EC4-6001-4239-8B20-3F2A55810547}">
      <dgm:prSet/>
      <dgm:spPr/>
      <dgm:t>
        <a:bodyPr/>
        <a:lstStyle/>
        <a:p>
          <a:endParaRPr lang="pl-PL" sz="240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gm:t>
    </dgm:pt>
    <dgm:pt modelId="{2310B2AD-3DCA-4298-A1D8-82AA2F01B484}" type="pres">
      <dgm:prSet presAssocID="{45E30856-41AF-44EC-B938-866AB63581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31A48D-2901-4E4A-AD66-453A9059579B}" type="pres">
      <dgm:prSet presAssocID="{45E30856-41AF-44EC-B938-866AB63581EA}" presName="cycle" presStyleCnt="0"/>
      <dgm:spPr/>
      <dgm:t>
        <a:bodyPr/>
        <a:lstStyle/>
        <a:p>
          <a:endParaRPr lang="pl-PL"/>
        </a:p>
      </dgm:t>
    </dgm:pt>
    <dgm:pt modelId="{57AC9828-31D2-443A-976B-A684D5BF2E77}" type="pres">
      <dgm:prSet presAssocID="{45E30856-41AF-44EC-B938-866AB63581EA}" presName="centerShape" presStyleCnt="0"/>
      <dgm:spPr/>
      <dgm:t>
        <a:bodyPr/>
        <a:lstStyle/>
        <a:p>
          <a:endParaRPr lang="pl-PL"/>
        </a:p>
      </dgm:t>
    </dgm:pt>
    <dgm:pt modelId="{7FB4DB42-E76E-4316-9F2B-BD79FF1062DC}" type="pres">
      <dgm:prSet presAssocID="{45E30856-41AF-44EC-B938-866AB63581EA}" presName="connSite" presStyleLbl="node1" presStyleIdx="0" presStyleCnt="4"/>
      <dgm:spPr/>
      <dgm:t>
        <a:bodyPr/>
        <a:lstStyle/>
        <a:p>
          <a:endParaRPr lang="pl-PL"/>
        </a:p>
      </dgm:t>
    </dgm:pt>
    <dgm:pt modelId="{C3A1673C-0581-4C23-8CF4-2E163D8B9CA1}" type="pres">
      <dgm:prSet presAssocID="{45E30856-41AF-44EC-B938-866AB63581EA}" presName="visible" presStyleLbl="node1" presStyleIdx="0" presStyleCnt="4" custScaleX="147097" custScaleY="145865" custLinFactNeighborX="-13307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</dgm:pt>
    <dgm:pt modelId="{BB29BEBC-8B27-4745-BB52-DAB858AD094A}" type="pres">
      <dgm:prSet presAssocID="{15FF7BAB-E058-4555-92ED-2B706CC42381}" presName="Name25" presStyleLbl="parChTrans1D1" presStyleIdx="0" presStyleCnt="3"/>
      <dgm:spPr/>
      <dgm:t>
        <a:bodyPr/>
        <a:lstStyle/>
        <a:p>
          <a:endParaRPr lang="pl-PL"/>
        </a:p>
      </dgm:t>
    </dgm:pt>
    <dgm:pt modelId="{B417BE94-C75D-4690-A3F4-592E7835B39D}" type="pres">
      <dgm:prSet presAssocID="{2604B911-6B4D-4E7F-83BD-0DB4805B3BE2}" presName="node" presStyleCnt="0"/>
      <dgm:spPr/>
      <dgm:t>
        <a:bodyPr/>
        <a:lstStyle/>
        <a:p>
          <a:endParaRPr lang="pl-PL"/>
        </a:p>
      </dgm:t>
    </dgm:pt>
    <dgm:pt modelId="{12E3D6F9-F3C1-43DE-A8FB-A787A076A019}" type="pres">
      <dgm:prSet presAssocID="{2604B911-6B4D-4E7F-83BD-0DB4805B3BE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9B2A7-8624-4F82-8D16-EFFCFCD4B5BD}" type="pres">
      <dgm:prSet presAssocID="{2604B911-6B4D-4E7F-83BD-0DB4805B3BE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7348B-77F6-4CE3-AD6D-8AC10D290A23}" type="pres">
      <dgm:prSet presAssocID="{4BF77E27-0B89-4157-979E-68345178025A}" presName="Name25" presStyleLbl="parChTrans1D1" presStyleIdx="1" presStyleCnt="3"/>
      <dgm:spPr/>
      <dgm:t>
        <a:bodyPr/>
        <a:lstStyle/>
        <a:p>
          <a:endParaRPr lang="pl-PL"/>
        </a:p>
      </dgm:t>
    </dgm:pt>
    <dgm:pt modelId="{EC5A4397-EE82-4911-BE40-118847F7CBC8}" type="pres">
      <dgm:prSet presAssocID="{8F40CD67-BC9E-41D6-95F9-398EE489DBF6}" presName="node" presStyleCnt="0"/>
      <dgm:spPr/>
      <dgm:t>
        <a:bodyPr/>
        <a:lstStyle/>
        <a:p>
          <a:endParaRPr lang="pl-PL"/>
        </a:p>
      </dgm:t>
    </dgm:pt>
    <dgm:pt modelId="{E86DD5C7-49FF-4FC7-99D1-DE582807235B}" type="pres">
      <dgm:prSet presAssocID="{8F40CD67-BC9E-41D6-95F9-398EE489DBF6}" presName="parentNode" presStyleLbl="node1" presStyleIdx="2" presStyleCnt="4" custScaleX="103287" custScaleY="105098" custLinFactNeighborX="69346" custLinFactNeighborY="12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41DDC6-0424-4779-853C-4712036ED026}" type="pres">
      <dgm:prSet presAssocID="{8F40CD67-BC9E-41D6-95F9-398EE489DBF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71D9F-8345-4A0E-A230-E57ADC6B28E7}" type="pres">
      <dgm:prSet presAssocID="{AD41B422-F193-43F3-BEC9-30614968A3FE}" presName="Name25" presStyleLbl="parChTrans1D1" presStyleIdx="2" presStyleCnt="3"/>
      <dgm:spPr/>
      <dgm:t>
        <a:bodyPr/>
        <a:lstStyle/>
        <a:p>
          <a:endParaRPr lang="pl-PL"/>
        </a:p>
      </dgm:t>
    </dgm:pt>
    <dgm:pt modelId="{0D026016-E166-4A14-91A4-11367C524C6D}" type="pres">
      <dgm:prSet presAssocID="{D1B564F1-3306-4DCB-AF5D-C1631419245D}" presName="node" presStyleCnt="0"/>
      <dgm:spPr/>
      <dgm:t>
        <a:bodyPr/>
        <a:lstStyle/>
        <a:p>
          <a:endParaRPr lang="pl-PL"/>
        </a:p>
      </dgm:t>
    </dgm:pt>
    <dgm:pt modelId="{392FCAE9-6992-45A2-9882-763BED3DB694}" type="pres">
      <dgm:prSet presAssocID="{D1B564F1-3306-4DCB-AF5D-C1631419245D}" presName="parentNode" presStyleLbl="node1" presStyleIdx="3" presStyleCnt="4" custScaleX="9932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87EACC-9031-40E5-A030-4D7F1A6329C4}" type="pres">
      <dgm:prSet presAssocID="{D1B564F1-3306-4DCB-AF5D-C163141924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FA269E-910B-4D24-BAC0-24CAFDC0D23B}" srcId="{45E30856-41AF-44EC-B938-866AB63581EA}" destId="{2604B911-6B4D-4E7F-83BD-0DB4805B3BE2}" srcOrd="0" destOrd="0" parTransId="{15FF7BAB-E058-4555-92ED-2B706CC42381}" sibTransId="{24D0AE35-735D-41C0-925F-5E3C984C8ED4}"/>
    <dgm:cxn modelId="{11E96BF5-0CC2-4AF5-ACCC-D9DA31AB167F}" srcId="{2604B911-6B4D-4E7F-83BD-0DB4805B3BE2}" destId="{82504AC9-D034-414C-9189-9C22D89092CF}" srcOrd="0" destOrd="0" parTransId="{E9DD71DF-95F8-4130-9D98-FD379B081F5E}" sibTransId="{0CCD71E9-E827-4B05-A005-B7D33889CAD5}"/>
    <dgm:cxn modelId="{094EE0E7-8568-45BE-91A9-D2B06619A874}" type="presOf" srcId="{82504AC9-D034-414C-9189-9C22D89092CF}" destId="{7C89B2A7-8624-4F82-8D16-EFFCFCD4B5BD}" srcOrd="0" destOrd="0" presId="urn:microsoft.com/office/officeart/2005/8/layout/radial2"/>
    <dgm:cxn modelId="{404931A9-E192-4953-8822-9E92B6B17051}" type="presOf" srcId="{AD41B422-F193-43F3-BEC9-30614968A3FE}" destId="{AE271D9F-8345-4A0E-A230-E57ADC6B28E7}" srcOrd="0" destOrd="0" presId="urn:microsoft.com/office/officeart/2005/8/layout/radial2"/>
    <dgm:cxn modelId="{B3D9D5F7-301A-460E-98B7-7FFF3115B4AF}" srcId="{45E30856-41AF-44EC-B938-866AB63581EA}" destId="{8F40CD67-BC9E-41D6-95F9-398EE489DBF6}" srcOrd="1" destOrd="0" parTransId="{4BF77E27-0B89-4157-979E-68345178025A}" sibTransId="{5D656855-C28B-42D9-A19E-9922C6249269}"/>
    <dgm:cxn modelId="{C995604D-8432-4A43-B968-D19C67714D48}" type="presOf" srcId="{8F40CD67-BC9E-41D6-95F9-398EE489DBF6}" destId="{E86DD5C7-49FF-4FC7-99D1-DE582807235B}" srcOrd="0" destOrd="0" presId="urn:microsoft.com/office/officeart/2005/8/layout/radial2"/>
    <dgm:cxn modelId="{29B028D3-31FF-4605-B246-76AF54AE052B}" type="presOf" srcId="{15FF7BAB-E058-4555-92ED-2B706CC42381}" destId="{BB29BEBC-8B27-4745-BB52-DAB858AD094A}" srcOrd="0" destOrd="0" presId="urn:microsoft.com/office/officeart/2005/8/layout/radial2"/>
    <dgm:cxn modelId="{D40378A9-F16A-41B4-AB71-6CE542AAED2A}" srcId="{D1B564F1-3306-4DCB-AF5D-C1631419245D}" destId="{DAE3C8A0-9093-4FC6-99A9-8C4E6B118E22}" srcOrd="0" destOrd="0" parTransId="{4865F6F7-7F78-4FD1-BD89-548EF3D41BC1}" sibTransId="{AD05B21B-0AD4-4CEF-9C2E-B46BB0E2CDF9}"/>
    <dgm:cxn modelId="{2CB49EC4-6001-4239-8B20-3F2A55810547}" srcId="{8F40CD67-BC9E-41D6-95F9-398EE489DBF6}" destId="{2C6DA7EC-A4D1-4DE9-B1DC-C6FD3367859E}" srcOrd="0" destOrd="0" parTransId="{006278C5-4F67-4B5E-85CC-80240EBAA90B}" sibTransId="{CEE5648D-B27A-4635-A685-D490F527AF12}"/>
    <dgm:cxn modelId="{3C6890DA-C0B2-44CF-836E-40FD7C317F61}" type="presOf" srcId="{45E30856-41AF-44EC-B938-866AB63581EA}" destId="{2310B2AD-3DCA-4298-A1D8-82AA2F01B484}" srcOrd="0" destOrd="0" presId="urn:microsoft.com/office/officeart/2005/8/layout/radial2"/>
    <dgm:cxn modelId="{234C8E4E-3B5C-4437-95BB-910E3D8FCCFE}" type="presOf" srcId="{D1B564F1-3306-4DCB-AF5D-C1631419245D}" destId="{392FCAE9-6992-45A2-9882-763BED3DB694}" srcOrd="0" destOrd="0" presId="urn:microsoft.com/office/officeart/2005/8/layout/radial2"/>
    <dgm:cxn modelId="{FE751E21-DE5F-45DD-99A4-69A6E284CD9A}" srcId="{45E30856-41AF-44EC-B938-866AB63581EA}" destId="{D1B564F1-3306-4DCB-AF5D-C1631419245D}" srcOrd="2" destOrd="0" parTransId="{AD41B422-F193-43F3-BEC9-30614968A3FE}" sibTransId="{0E129A48-21CE-4F5E-81B7-6154FFC85A6C}"/>
    <dgm:cxn modelId="{14510740-0EF8-4BC3-954E-E613872DEEEE}" type="presOf" srcId="{DAE3C8A0-9093-4FC6-99A9-8C4E6B118E22}" destId="{2587EACC-9031-40E5-A030-4D7F1A6329C4}" srcOrd="0" destOrd="0" presId="urn:microsoft.com/office/officeart/2005/8/layout/radial2"/>
    <dgm:cxn modelId="{572DE4DC-7A9F-4EFE-B14C-A386278A7CE8}" type="presOf" srcId="{2604B911-6B4D-4E7F-83BD-0DB4805B3BE2}" destId="{12E3D6F9-F3C1-43DE-A8FB-A787A076A019}" srcOrd="0" destOrd="0" presId="urn:microsoft.com/office/officeart/2005/8/layout/radial2"/>
    <dgm:cxn modelId="{845FE998-AE61-41DA-ACEF-D3320C992B3E}" type="presOf" srcId="{2C6DA7EC-A4D1-4DE9-B1DC-C6FD3367859E}" destId="{7C41DDC6-0424-4779-853C-4712036ED026}" srcOrd="0" destOrd="0" presId="urn:microsoft.com/office/officeart/2005/8/layout/radial2"/>
    <dgm:cxn modelId="{750926F7-DCCA-4141-AE64-F58EC2AAD4EF}" type="presOf" srcId="{4BF77E27-0B89-4157-979E-68345178025A}" destId="{0C47348B-77F6-4CE3-AD6D-8AC10D290A23}" srcOrd="0" destOrd="0" presId="urn:microsoft.com/office/officeart/2005/8/layout/radial2"/>
    <dgm:cxn modelId="{22088DF1-1780-4291-8A5E-C517E6579FEB}" type="presParOf" srcId="{2310B2AD-3DCA-4298-A1D8-82AA2F01B484}" destId="{0731A48D-2901-4E4A-AD66-453A9059579B}" srcOrd="0" destOrd="0" presId="urn:microsoft.com/office/officeart/2005/8/layout/radial2"/>
    <dgm:cxn modelId="{9A7CD00F-CD8A-4207-AF7E-1B04BC365855}" type="presParOf" srcId="{0731A48D-2901-4E4A-AD66-453A9059579B}" destId="{57AC9828-31D2-443A-976B-A684D5BF2E77}" srcOrd="0" destOrd="0" presId="urn:microsoft.com/office/officeart/2005/8/layout/radial2"/>
    <dgm:cxn modelId="{1661ED14-06C1-4AF8-88F2-5048DD54520B}" type="presParOf" srcId="{57AC9828-31D2-443A-976B-A684D5BF2E77}" destId="{7FB4DB42-E76E-4316-9F2B-BD79FF1062DC}" srcOrd="0" destOrd="0" presId="urn:microsoft.com/office/officeart/2005/8/layout/radial2"/>
    <dgm:cxn modelId="{C3A60261-009B-4A91-9A8D-967DFD01479A}" type="presParOf" srcId="{57AC9828-31D2-443A-976B-A684D5BF2E77}" destId="{C3A1673C-0581-4C23-8CF4-2E163D8B9CA1}" srcOrd="1" destOrd="0" presId="urn:microsoft.com/office/officeart/2005/8/layout/radial2"/>
    <dgm:cxn modelId="{7BBAF76A-01F2-43DD-AC2B-52813630BC2D}" type="presParOf" srcId="{0731A48D-2901-4E4A-AD66-453A9059579B}" destId="{BB29BEBC-8B27-4745-BB52-DAB858AD094A}" srcOrd="1" destOrd="0" presId="urn:microsoft.com/office/officeart/2005/8/layout/radial2"/>
    <dgm:cxn modelId="{DBA87FA5-6DE9-4DF5-95B7-9B76F08ECA43}" type="presParOf" srcId="{0731A48D-2901-4E4A-AD66-453A9059579B}" destId="{B417BE94-C75D-4690-A3F4-592E7835B39D}" srcOrd="2" destOrd="0" presId="urn:microsoft.com/office/officeart/2005/8/layout/radial2"/>
    <dgm:cxn modelId="{8E0982AC-0BF4-44BB-B9A5-AA3382445D27}" type="presParOf" srcId="{B417BE94-C75D-4690-A3F4-592E7835B39D}" destId="{12E3D6F9-F3C1-43DE-A8FB-A787A076A019}" srcOrd="0" destOrd="0" presId="urn:microsoft.com/office/officeart/2005/8/layout/radial2"/>
    <dgm:cxn modelId="{ED475EEC-9645-47B1-BA23-766796A61B60}" type="presParOf" srcId="{B417BE94-C75D-4690-A3F4-592E7835B39D}" destId="{7C89B2A7-8624-4F82-8D16-EFFCFCD4B5BD}" srcOrd="1" destOrd="0" presId="urn:microsoft.com/office/officeart/2005/8/layout/radial2"/>
    <dgm:cxn modelId="{B7DBD7FB-CEAE-45F7-824A-A16A82669FE0}" type="presParOf" srcId="{0731A48D-2901-4E4A-AD66-453A9059579B}" destId="{0C47348B-77F6-4CE3-AD6D-8AC10D290A23}" srcOrd="3" destOrd="0" presId="urn:microsoft.com/office/officeart/2005/8/layout/radial2"/>
    <dgm:cxn modelId="{57929C94-1FB7-4896-BF10-39AE90644601}" type="presParOf" srcId="{0731A48D-2901-4E4A-AD66-453A9059579B}" destId="{EC5A4397-EE82-4911-BE40-118847F7CBC8}" srcOrd="4" destOrd="0" presId="urn:microsoft.com/office/officeart/2005/8/layout/radial2"/>
    <dgm:cxn modelId="{19BF6F98-84A5-4CFF-A19C-4C8E5747B0C4}" type="presParOf" srcId="{EC5A4397-EE82-4911-BE40-118847F7CBC8}" destId="{E86DD5C7-49FF-4FC7-99D1-DE582807235B}" srcOrd="0" destOrd="0" presId="urn:microsoft.com/office/officeart/2005/8/layout/radial2"/>
    <dgm:cxn modelId="{B36F55BC-2518-4767-A964-8AA2E2967A08}" type="presParOf" srcId="{EC5A4397-EE82-4911-BE40-118847F7CBC8}" destId="{7C41DDC6-0424-4779-853C-4712036ED026}" srcOrd="1" destOrd="0" presId="urn:microsoft.com/office/officeart/2005/8/layout/radial2"/>
    <dgm:cxn modelId="{052D2216-2856-4DE1-AFEE-D773D64289E3}" type="presParOf" srcId="{0731A48D-2901-4E4A-AD66-453A9059579B}" destId="{AE271D9F-8345-4A0E-A230-E57ADC6B28E7}" srcOrd="5" destOrd="0" presId="urn:microsoft.com/office/officeart/2005/8/layout/radial2"/>
    <dgm:cxn modelId="{EC6E7199-029A-43A4-A141-116D439226B8}" type="presParOf" srcId="{0731A48D-2901-4E4A-AD66-453A9059579B}" destId="{0D026016-E166-4A14-91A4-11367C524C6D}" srcOrd="6" destOrd="0" presId="urn:microsoft.com/office/officeart/2005/8/layout/radial2"/>
    <dgm:cxn modelId="{9940786E-E125-4CFE-93A0-38176053C8E1}" type="presParOf" srcId="{0D026016-E166-4A14-91A4-11367C524C6D}" destId="{392FCAE9-6992-45A2-9882-763BED3DB694}" srcOrd="0" destOrd="0" presId="urn:microsoft.com/office/officeart/2005/8/layout/radial2"/>
    <dgm:cxn modelId="{369691B8-1BBC-4044-A0D0-338A8EF7EA04}" type="presParOf" srcId="{0D026016-E166-4A14-91A4-11367C524C6D}" destId="{2587EACC-9031-40E5-A030-4D7F1A6329C4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271D9F-8345-4A0E-A230-E57ADC6B28E7}">
      <dsp:nvSpPr>
        <dsp:cNvPr id="0" name=""/>
        <dsp:cNvSpPr/>
      </dsp:nvSpPr>
      <dsp:spPr>
        <a:xfrm rot="2560765">
          <a:off x="4157128" y="4403286"/>
          <a:ext cx="955167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955167" y="24433"/>
              </a:lnTo>
            </a:path>
          </a:pathLst>
        </a:custGeom>
        <a:noFill/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7348B-77F6-4CE3-AD6D-8AC10D290A23}">
      <dsp:nvSpPr>
        <dsp:cNvPr id="0" name=""/>
        <dsp:cNvSpPr/>
      </dsp:nvSpPr>
      <dsp:spPr>
        <a:xfrm rot="18490">
          <a:off x="4283595" y="3119691"/>
          <a:ext cx="2271901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2271901" y="24433"/>
              </a:lnTo>
            </a:path>
          </a:pathLst>
        </a:custGeom>
        <a:noFill/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9BEBC-8B27-4745-BB52-DAB858AD094A}">
      <dsp:nvSpPr>
        <dsp:cNvPr id="0" name=""/>
        <dsp:cNvSpPr/>
      </dsp:nvSpPr>
      <dsp:spPr>
        <a:xfrm rot="19038156">
          <a:off x="4157667" y="1813460"/>
          <a:ext cx="950328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950328" y="24433"/>
              </a:lnTo>
            </a:path>
          </a:pathLst>
        </a:custGeom>
        <a:noFill/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1673C-0581-4C23-8CF4-2E163D8B9CA1}">
      <dsp:nvSpPr>
        <dsp:cNvPr id="0" name=""/>
        <dsp:cNvSpPr/>
      </dsp:nvSpPr>
      <dsp:spPr>
        <a:xfrm>
          <a:off x="615087" y="936676"/>
          <a:ext cx="4428433" cy="43913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D6F9-F3C1-43DE-A8FB-A787A076A019}">
      <dsp:nvSpPr>
        <dsp:cNvPr id="0" name=""/>
        <dsp:cNvSpPr/>
      </dsp:nvSpPr>
      <dsp:spPr>
        <a:xfrm>
          <a:off x="4742663" y="46"/>
          <a:ext cx="1806331" cy="1806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ZUS</a:t>
          </a:r>
          <a:endParaRPr lang="pl-PL" sz="2400" b="1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4742663" y="46"/>
        <a:ext cx="1806331" cy="1806331"/>
      </dsp:txXfrm>
    </dsp:sp>
    <dsp:sp modelId="{7C89B2A7-8624-4F82-8D16-EFFCFCD4B5BD}">
      <dsp:nvSpPr>
        <dsp:cNvPr id="0" name=""/>
        <dsp:cNvSpPr/>
      </dsp:nvSpPr>
      <dsp:spPr>
        <a:xfrm>
          <a:off x="6729628" y="46"/>
          <a:ext cx="2709497" cy="180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e-ZLA do systemu ZUS</a:t>
          </a:r>
          <a:endParaRPr lang="pl-PL" sz="2400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6729628" y="46"/>
        <a:ext cx="2709497" cy="1806331"/>
      </dsp:txXfrm>
    </dsp:sp>
    <dsp:sp modelId="{E86DD5C7-49FF-4FC7-99D1-DE582807235B}">
      <dsp:nvSpPr>
        <dsp:cNvPr id="0" name=""/>
        <dsp:cNvSpPr/>
      </dsp:nvSpPr>
      <dsp:spPr>
        <a:xfrm>
          <a:off x="6555468" y="2206042"/>
          <a:ext cx="1865706" cy="1898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kern="1200" smtClean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b="1" kern="120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Płatnik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6555468" y="2206042"/>
        <a:ext cx="1865706" cy="1898418"/>
      </dsp:txXfrm>
    </dsp:sp>
    <dsp:sp modelId="{7C41DDC6-0424-4779-853C-4712036ED026}">
      <dsp:nvSpPr>
        <dsp:cNvPr id="0" name=""/>
        <dsp:cNvSpPr/>
      </dsp:nvSpPr>
      <dsp:spPr>
        <a:xfrm>
          <a:off x="8527589" y="2206042"/>
          <a:ext cx="2798559" cy="1898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wiadomości o wystawieniu e-ZLA </a:t>
          </a:r>
          <a:br>
            <a:rPr lang="pl-PL" sz="2400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</a:br>
          <a:r>
            <a:rPr lang="pl-PL" sz="2400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i egzemplarza e-ZLA przeznaczonego dla pracodawcy - na profil PUE płatnika składek </a:t>
          </a:r>
          <a:endParaRPr lang="pl-PL" sz="2400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8527589" y="2206042"/>
        <a:ext cx="2798559" cy="1898418"/>
      </dsp:txXfrm>
    </dsp:sp>
    <dsp:sp modelId="{392FCAE9-6992-45A2-9882-763BED3DB694}">
      <dsp:nvSpPr>
        <dsp:cNvPr id="0" name=""/>
        <dsp:cNvSpPr/>
      </dsp:nvSpPr>
      <dsp:spPr>
        <a:xfrm>
          <a:off x="4750272" y="4458317"/>
          <a:ext cx="1794157" cy="1806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277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Pacjent</a:t>
          </a:r>
          <a:endParaRPr lang="pl-PL" sz="2400" b="1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4750272" y="4458317"/>
        <a:ext cx="1794157" cy="1806331"/>
      </dsp:txXfrm>
    </dsp:sp>
    <dsp:sp modelId="{2587EACC-9031-40E5-A030-4D7F1A6329C4}">
      <dsp:nvSpPr>
        <dsp:cNvPr id="0" name=""/>
        <dsp:cNvSpPr/>
      </dsp:nvSpPr>
      <dsp:spPr>
        <a:xfrm>
          <a:off x="6740281" y="4458317"/>
          <a:ext cx="2691235" cy="180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>
              <a:ln>
                <a:noFill/>
              </a:ln>
              <a:solidFill>
                <a:srgbClr val="002774"/>
              </a:solidFill>
              <a:latin typeface="Calibri" panose="020F0502020204030204" pitchFamily="34" charset="0"/>
            </a:rPr>
            <a:t>przekazanie informacji o wystawionym e-ZLA na profil PUE ubezpieczonego </a:t>
          </a:r>
          <a:endParaRPr lang="pl-PL" sz="2400" kern="1200" dirty="0">
            <a:ln>
              <a:noFill/>
            </a:ln>
            <a:solidFill>
              <a:srgbClr val="002774"/>
            </a:solidFill>
            <a:latin typeface="Calibri" panose="020F0502020204030204" pitchFamily="34" charset="0"/>
          </a:endParaRPr>
        </a:p>
      </dsp:txBody>
      <dsp:txXfrm>
        <a:off x="6740281" y="4458317"/>
        <a:ext cx="2691235" cy="180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pPr/>
              <a:t>2019-03-17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30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19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=""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=""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Elektroniczne zwolnienia lekarskie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0" r:id="rId5"/>
    <p:sldLayoutId id="2147483656" r:id="rId6"/>
    <p:sldLayoutId id="2147483654" r:id="rId7"/>
    <p:sldLayoutId id="2147483651" r:id="rId8"/>
    <p:sldLayoutId id="2147483655" r:id="rId9"/>
    <p:sldLayoutId id="2147483659" r:id="rId10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6430392" y="1348408"/>
            <a:ext cx="6462824" cy="2592288"/>
          </a:xfrm>
        </p:spPr>
        <p:txBody>
          <a:bodyPr/>
          <a:lstStyle/>
          <a:p>
            <a:r>
              <a:rPr lang="pl-PL" sz="5400" dirty="0" err="1" smtClean="0"/>
              <a:t>e-ZLA</a:t>
            </a:r>
            <a:r>
              <a:rPr lang="pl-PL" sz="5400" dirty="0" smtClean="0"/>
              <a:t> </a:t>
            </a:r>
            <a:br>
              <a:rPr lang="pl-PL" sz="5400" dirty="0" smtClean="0"/>
            </a:br>
            <a:r>
              <a:rPr lang="pl-PL" sz="5400" dirty="0" smtClean="0"/>
              <a:t>elektroniczne zwolnienia lekarskie</a:t>
            </a:r>
            <a:br>
              <a:rPr lang="pl-PL" sz="5400" dirty="0" smtClean="0"/>
            </a:br>
            <a:endParaRPr lang="pl-PL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Obraz 5" descr="\\zasoby\Wspolny\GPR_WWZ\fotolia_kupione\Fotolia_176059524_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5" r="15560"/>
          <a:stretch/>
        </p:blipFill>
        <p:spPr bwMode="auto">
          <a:xfrm>
            <a:off x="1109090" y="1060376"/>
            <a:ext cx="4420332" cy="488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logo-e-Z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2" y="1244628"/>
            <a:ext cx="2008937" cy="80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502400" y="401270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 sz="1800"/>
            </a:pPr>
            <a:r>
              <a:rPr lang="pl-PL" sz="4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Od 1 grudnia 2018 r.</a:t>
            </a:r>
          </a:p>
          <a:p>
            <a:pPr lvl="0" algn="l">
              <a:defRPr sz="1800"/>
            </a:pPr>
            <a:r>
              <a:rPr lang="pl-PL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tylko elektroniczne zwolnienia lekarskie</a:t>
            </a:r>
            <a:endParaRPr lang="pl-PL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41760" y="2356520"/>
            <a:ext cx="11665296" cy="1656184"/>
          </a:xfrm>
        </p:spPr>
        <p:txBody>
          <a:bodyPr/>
          <a:lstStyle/>
          <a:p>
            <a:pPr algn="just"/>
            <a:r>
              <a:rPr lang="pl-PL" sz="2400" dirty="0" smtClean="0">
                <a:solidFill>
                  <a:schemeClr val="tx1"/>
                </a:solidFill>
              </a:rPr>
              <a:t>Niezależnie od ustawień subskrypcji, w </a:t>
            </a:r>
            <a:r>
              <a:rPr lang="pl-PL" sz="2400" dirty="0">
                <a:solidFill>
                  <a:schemeClr val="tx1"/>
                </a:solidFill>
              </a:rPr>
              <a:t>widoku </a:t>
            </a:r>
            <a:r>
              <a:rPr lang="pl-PL" sz="2400" b="1" dirty="0">
                <a:solidFill>
                  <a:schemeClr val="tx1"/>
                </a:solidFill>
              </a:rPr>
              <a:t>Dokumenty </a:t>
            </a:r>
            <a:r>
              <a:rPr lang="pl-PL" sz="2400" b="1" dirty="0" smtClean="0">
                <a:solidFill>
                  <a:schemeClr val="tx1"/>
                </a:solidFill>
              </a:rPr>
              <a:t>i wiadomości</a:t>
            </a:r>
            <a:r>
              <a:rPr lang="pl-PL" sz="2400" dirty="0">
                <a:solidFill>
                  <a:schemeClr val="tx1"/>
                </a:solidFill>
              </a:rPr>
              <a:t>, w zakładce </a:t>
            </a:r>
            <a:r>
              <a:rPr lang="pl-PL" sz="2400" b="1" dirty="0">
                <a:solidFill>
                  <a:schemeClr val="tx1"/>
                </a:solidFill>
              </a:rPr>
              <a:t>Wiadomości</a:t>
            </a:r>
            <a:r>
              <a:rPr lang="pl-PL" sz="2400" dirty="0">
                <a:solidFill>
                  <a:schemeClr val="tx1"/>
                </a:solidFill>
              </a:rPr>
              <a:t> płatnik otrzymuje </a:t>
            </a:r>
            <a:r>
              <a:rPr lang="pl-PL" sz="2400" dirty="0" smtClean="0">
                <a:solidFill>
                  <a:schemeClr val="tx1"/>
                </a:solidFill>
              </a:rPr>
              <a:t>informacje o wszystkich zdarzeniach związanych ze zwolnieniami. 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597744" y="916360"/>
            <a:ext cx="9217024" cy="1008112"/>
          </a:xfrm>
        </p:spPr>
        <p:txBody>
          <a:bodyPr>
            <a:normAutofit/>
          </a:bodyPr>
          <a:lstStyle/>
          <a:p>
            <a:pPr lvl="0"/>
            <a:r>
              <a:rPr lang="pl-PL" sz="4000" dirty="0" smtClean="0">
                <a:solidFill>
                  <a:srgbClr val="002060"/>
                </a:solidFill>
              </a:rPr>
              <a:t>Wiadomości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/>
          <p:cNvPicPr>
            <a:picLocks noGrp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19" y="4156075"/>
            <a:ext cx="7915724" cy="417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24039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3868688"/>
            <a:ext cx="5508776" cy="4464496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Bezpośrednio po </a:t>
            </a:r>
            <a:r>
              <a:rPr lang="pl-PL" sz="2400" dirty="0">
                <a:solidFill>
                  <a:schemeClr val="tx1"/>
                </a:solidFill>
              </a:rPr>
              <a:t>otrzymaniu wiadomości o wystawieniu zwolnienia lekarskiego w widoku </a:t>
            </a:r>
            <a:r>
              <a:rPr lang="pl-PL" sz="2400" b="1" dirty="0">
                <a:solidFill>
                  <a:schemeClr val="tx1"/>
                </a:solidFill>
              </a:rPr>
              <a:t>Dokumenty i wiadomości</a:t>
            </a:r>
            <a:r>
              <a:rPr lang="pl-PL" sz="2400" dirty="0">
                <a:solidFill>
                  <a:schemeClr val="tx1"/>
                </a:solidFill>
              </a:rPr>
              <a:t>, w zakładce </a:t>
            </a:r>
            <a:r>
              <a:rPr lang="pl-PL" sz="2400" b="1" dirty="0">
                <a:solidFill>
                  <a:schemeClr val="tx1"/>
                </a:solidFill>
              </a:rPr>
              <a:t>Zaświadczenia lekarskie </a:t>
            </a:r>
            <a:r>
              <a:rPr lang="pl-PL" sz="2400" dirty="0">
                <a:solidFill>
                  <a:schemeClr val="tx1"/>
                </a:solidFill>
              </a:rPr>
              <a:t>dostępne są elektroniczne dokumenty zaświadczeń lekarskich ubezpieczonych, podpisane przez lekarza </a:t>
            </a:r>
            <a:r>
              <a:rPr lang="pl-PL" sz="2400" dirty="0" smtClean="0">
                <a:solidFill>
                  <a:schemeClr val="tx1"/>
                </a:solidFill>
              </a:rPr>
              <a:t>i </a:t>
            </a:r>
            <a:r>
              <a:rPr lang="pl-PL" sz="2400" dirty="0">
                <a:solidFill>
                  <a:schemeClr val="tx1"/>
                </a:solidFill>
              </a:rPr>
              <a:t>wysłane na profil  płatnika składek przez ZUS. 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84512"/>
            <a:ext cx="11521280" cy="1224136"/>
          </a:xfrm>
        </p:spPr>
        <p:txBody>
          <a:bodyPr/>
          <a:lstStyle/>
          <a:p>
            <a:pPr algn="just"/>
            <a:r>
              <a:rPr lang="pl-PL" sz="2400" dirty="0"/>
              <a:t>Zaświadczenia lekarskie w formie dokumentów elektronicznych </a:t>
            </a:r>
            <a:r>
              <a:rPr lang="pl-PL" sz="2400" dirty="0" smtClean="0"/>
              <a:t>są </a:t>
            </a:r>
            <a:r>
              <a:rPr lang="pl-PL" sz="2400" dirty="0"/>
              <a:t>przekazywane płatnikom on-line, bezpośrednio po wystawieniu przez lekarza. </a:t>
            </a:r>
          </a:p>
          <a:p>
            <a:pPr algn="just"/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002060"/>
                </a:solidFill>
              </a:rPr>
              <a:t>Pobranie dokumentów e-ZLA z </a:t>
            </a:r>
            <a:r>
              <a:rPr lang="pl-PL" sz="4000" dirty="0" smtClean="0">
                <a:solidFill>
                  <a:srgbClr val="002060"/>
                </a:solidFill>
              </a:rPr>
              <a:t>PUE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012704"/>
            <a:ext cx="61926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03061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1029792" y="5452864"/>
            <a:ext cx="10729192" cy="2952328"/>
          </a:xfrm>
        </p:spPr>
        <p:txBody>
          <a:bodyPr/>
          <a:lstStyle/>
          <a:p>
            <a:pPr algn="just"/>
            <a:r>
              <a:rPr lang="pl-PL" sz="2400" dirty="0">
                <a:solidFill>
                  <a:schemeClr val="tx1"/>
                </a:solidFill>
              </a:rPr>
              <a:t>Zaświadczenia lekarskie, </a:t>
            </a:r>
            <a:r>
              <a:rPr lang="pl-PL" sz="2400" b="1" dirty="0">
                <a:solidFill>
                  <a:schemeClr val="tx1"/>
                </a:solidFill>
              </a:rPr>
              <a:t>w formie dokumentu elektronicznego </a:t>
            </a:r>
            <a:r>
              <a:rPr lang="pl-PL" sz="2400" dirty="0">
                <a:solidFill>
                  <a:schemeClr val="tx1"/>
                </a:solidFill>
              </a:rPr>
              <a:t>uwierzytelnionego z wykorzystaniem </a:t>
            </a:r>
            <a:r>
              <a:rPr lang="pl-PL" sz="2400" dirty="0" smtClean="0">
                <a:solidFill>
                  <a:schemeClr val="tx1"/>
                </a:solidFill>
              </a:rPr>
              <a:t>podpisu kwalifikowanego, certyfikatu z ZUS lub </a:t>
            </a:r>
            <a:r>
              <a:rPr lang="pl-PL" sz="2400" dirty="0">
                <a:solidFill>
                  <a:schemeClr val="tx1"/>
                </a:solidFill>
              </a:rPr>
              <a:t>profilu zaufanego ePUAP </a:t>
            </a:r>
            <a:r>
              <a:rPr lang="pl-PL" sz="2400" b="1" dirty="0">
                <a:solidFill>
                  <a:schemeClr val="tx1"/>
                </a:solidFill>
              </a:rPr>
              <a:t>są dowodami </a:t>
            </a:r>
            <a:r>
              <a:rPr lang="pl-PL" sz="2400" dirty="0">
                <a:solidFill>
                  <a:schemeClr val="tx1"/>
                </a:solidFill>
              </a:rPr>
              <a:t>stwierdzającymi czasową niezdolność do pracy z powodu choroby albo </a:t>
            </a:r>
            <a:r>
              <a:rPr lang="pl-PL" sz="2400" dirty="0" smtClean="0">
                <a:solidFill>
                  <a:schemeClr val="tx1"/>
                </a:solidFill>
              </a:rPr>
              <a:t>konieczności </a:t>
            </a:r>
            <a:r>
              <a:rPr lang="pl-PL" sz="2400" dirty="0">
                <a:solidFill>
                  <a:schemeClr val="tx1"/>
                </a:solidFill>
              </a:rPr>
              <a:t>osobistego sprawowania opieki nad chorym członkiem rodziny 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397944" y="2500535"/>
            <a:ext cx="9217024" cy="2794755"/>
          </a:xfrm>
        </p:spPr>
        <p:txBody>
          <a:bodyPr/>
          <a:lstStyle/>
          <a:p>
            <a:pPr algn="just"/>
            <a:r>
              <a:rPr lang="pl-PL" sz="2800" b="1" dirty="0">
                <a:solidFill>
                  <a:srgbClr val="FF0000"/>
                </a:solidFill>
              </a:rPr>
              <a:t>Nie </a:t>
            </a:r>
            <a:r>
              <a:rPr lang="pl-PL" sz="2800" b="1" dirty="0" smtClean="0">
                <a:solidFill>
                  <a:srgbClr val="FF0000"/>
                </a:solidFill>
              </a:rPr>
              <a:t>należy drukować </a:t>
            </a:r>
            <a:r>
              <a:rPr lang="pl-PL" sz="2800" b="1" dirty="0">
                <a:solidFill>
                  <a:srgbClr val="FF0000"/>
                </a:solidFill>
              </a:rPr>
              <a:t>dokumentu elektronicznego. Dokument elektroniczny opatrzony kwalifikowanym podpisem elektronicznym albo podpisem potwierdzonym profilem zaufanym </a:t>
            </a:r>
            <a:r>
              <a:rPr lang="pl-PL" sz="2800" b="1" dirty="0" err="1">
                <a:solidFill>
                  <a:srgbClr val="FF0000"/>
                </a:solidFill>
              </a:rPr>
              <a:t>ePUAP</a:t>
            </a:r>
            <a:r>
              <a:rPr lang="pl-PL" sz="2800" b="1" dirty="0">
                <a:solidFill>
                  <a:srgbClr val="FF0000"/>
                </a:solidFill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</a:rPr>
              <a:t>albo certyfikatem z ZUS musi </a:t>
            </a:r>
            <a:r>
              <a:rPr lang="pl-PL" sz="2800" b="1" dirty="0">
                <a:solidFill>
                  <a:srgbClr val="FF0000"/>
                </a:solidFill>
              </a:rPr>
              <a:t>być przechowywany w oryginalnej postaci, z zachowaniem jego integralności. 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002060"/>
                </a:solidFill>
              </a:rPr>
              <a:t>Pobranie dokumentów e-ZLA z </a:t>
            </a:r>
            <a:r>
              <a:rPr lang="pl-PL" sz="4000" dirty="0" smtClean="0">
                <a:solidFill>
                  <a:srgbClr val="002060"/>
                </a:solidFill>
              </a:rPr>
              <a:t>PUE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9" name="Picture 2" descr="\\zasoby\Wspolny\GPR_WWZ\fotolia_kupione\wykrzyk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3" y="2788568"/>
            <a:ext cx="2506723" cy="2506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67857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741760" y="2284512"/>
            <a:ext cx="11521280" cy="1368152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Istnieje </a:t>
            </a:r>
            <a:r>
              <a:rPr lang="pl-PL" sz="2400" dirty="0">
                <a:solidFill>
                  <a:schemeClr val="tx1"/>
                </a:solidFill>
              </a:rPr>
              <a:t>możliwość wydrukowania wizualizacji elektronicznego zwolnienia lekarskiego z PUE, jednak taki wydruk </a:t>
            </a:r>
            <a:r>
              <a:rPr lang="pl-PL" sz="2400" b="1" dirty="0">
                <a:solidFill>
                  <a:srgbClr val="FF0000"/>
                </a:solidFill>
              </a:rPr>
              <a:t>ma charakter informacyjny </a:t>
            </a:r>
            <a:r>
              <a:rPr lang="pl-PL" sz="2400" b="1" dirty="0" smtClean="0">
                <a:solidFill>
                  <a:srgbClr val="FF0000"/>
                </a:solidFill>
              </a:rPr>
              <a:t> i </a:t>
            </a:r>
            <a:r>
              <a:rPr lang="pl-PL" sz="2400" b="1" dirty="0">
                <a:solidFill>
                  <a:srgbClr val="FF0000"/>
                </a:solidFill>
              </a:rPr>
              <a:t>nie jest dokumentem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13768" y="844352"/>
            <a:ext cx="9217024" cy="1008112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rgbClr val="002060"/>
                </a:solidFill>
              </a:rPr>
              <a:t>Pobranie dokumentów e-ZLA z </a:t>
            </a:r>
            <a:r>
              <a:rPr lang="pl-PL" sz="4000" dirty="0" smtClean="0">
                <a:solidFill>
                  <a:srgbClr val="002060"/>
                </a:solidFill>
              </a:rPr>
              <a:t>PUE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26" y="3580656"/>
            <a:ext cx="74152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65694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3796680"/>
            <a:ext cx="5184576" cy="4032448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W portalu PUE, w widoku </a:t>
            </a:r>
            <a:r>
              <a:rPr lang="pl-PL" sz="2400" dirty="0">
                <a:solidFill>
                  <a:schemeClr val="tx1"/>
                </a:solidFill>
              </a:rPr>
              <a:t>Dokumenty i wiadomości, w zakładce Zaświadczenia lekarskie możliwe jest filtrowanie dokumentów </a:t>
            </a:r>
            <a:r>
              <a:rPr lang="pl-PL" sz="2400" dirty="0" smtClean="0">
                <a:solidFill>
                  <a:schemeClr val="tx1"/>
                </a:solidFill>
              </a:rPr>
              <a:t>oraz </a:t>
            </a:r>
            <a:r>
              <a:rPr lang="pl-PL" sz="2400" dirty="0">
                <a:solidFill>
                  <a:schemeClr val="tx1"/>
                </a:solidFill>
              </a:rPr>
              <a:t>ich przeglądanie oraz eksport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Po wyeksportowaniu podpisanego dokumentu i zapisaniu go na zewnętrznym dysku/nośniku, można konkretne </a:t>
            </a:r>
            <a:r>
              <a:rPr lang="pl-PL" sz="2400" dirty="0" err="1" smtClean="0">
                <a:solidFill>
                  <a:schemeClr val="tx1"/>
                </a:solidFill>
              </a:rPr>
              <a:t>eZLA</a:t>
            </a:r>
            <a:r>
              <a:rPr lang="pl-PL" sz="2400" dirty="0" smtClean="0">
                <a:solidFill>
                  <a:schemeClr val="tx1"/>
                </a:solidFill>
              </a:rPr>
              <a:t> usunąć z widoku Zaświadczeń lekarskich.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84512"/>
            <a:ext cx="11521280" cy="1512168"/>
          </a:xfrm>
        </p:spPr>
        <p:txBody>
          <a:bodyPr/>
          <a:lstStyle/>
          <a:p>
            <a:r>
              <a:rPr lang="pl-PL" sz="2400" dirty="0" smtClean="0"/>
              <a:t>Dokument elektronicznego zwolnienia lekarskiego, wyeksportowany z PUE, musi być przechowywany przez płatnika składek przez okres co najmniej 3 lat* w formie elektronicznej. Plik musi zawierać podpis elektroniczny.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002060"/>
                </a:solidFill>
              </a:rPr>
              <a:t>Pobranie dokumentów e-ZLA z </a:t>
            </a:r>
            <a:r>
              <a:rPr lang="pl-PL" sz="4000" dirty="0" smtClean="0">
                <a:solidFill>
                  <a:srgbClr val="002060"/>
                </a:solidFill>
              </a:rPr>
              <a:t>PUE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635" y="3868688"/>
            <a:ext cx="6808298" cy="293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165696" y="7901136"/>
            <a:ext cx="12457384" cy="504056"/>
          </a:xfrm>
        </p:spPr>
        <p:txBody>
          <a:bodyPr/>
          <a:lstStyle/>
          <a:p>
            <a:r>
              <a:rPr lang="pl-PL" sz="1600" dirty="0" smtClean="0"/>
              <a:t>* </a:t>
            </a:r>
            <a:r>
              <a:rPr lang="pl-PL" sz="1600" dirty="0"/>
              <a:t>a</a:t>
            </a:r>
            <a:r>
              <a:rPr lang="pl-PL" sz="1600" dirty="0" smtClean="0"/>
              <a:t>rt. 67 ust. 4 ustawy </a:t>
            </a:r>
            <a:r>
              <a:rPr lang="pl-PL" sz="1600" dirty="0"/>
              <a:t>o świadczeniach pieniężnych z ubezpieczenia społecznego w razie choroby i </a:t>
            </a:r>
            <a:r>
              <a:rPr lang="pl-PL" sz="1600" dirty="0" smtClean="0"/>
              <a:t>macierzyństwa (</a:t>
            </a:r>
            <a:r>
              <a:rPr lang="pl-PL" sz="1600" dirty="0"/>
              <a:t>Dz.U. 2017 poz. </a:t>
            </a:r>
            <a:r>
              <a:rPr lang="pl-PL" sz="1600" dirty="0" smtClean="0"/>
              <a:t>1368 z późn. zm.)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3491162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891920" y="2140496"/>
            <a:ext cx="11593288" cy="2232248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W PUE możliwe jest </a:t>
            </a:r>
            <a:r>
              <a:rPr lang="pl-PL" sz="2400" dirty="0">
                <a:solidFill>
                  <a:schemeClr val="tx1"/>
                </a:solidFill>
              </a:rPr>
              <a:t>generowanie raportów </a:t>
            </a:r>
            <a:r>
              <a:rPr lang="pl-PL" sz="2400" dirty="0" smtClean="0">
                <a:solidFill>
                  <a:schemeClr val="tx1"/>
                </a:solidFill>
              </a:rPr>
              <a:t> dotyczących e-ZLA. Są to zbiorcze raporty, zawierające </a:t>
            </a:r>
            <a:r>
              <a:rPr lang="pl-PL" sz="2400" dirty="0">
                <a:solidFill>
                  <a:schemeClr val="tx1"/>
                </a:solidFill>
              </a:rPr>
              <a:t>niezbędne informacje o </a:t>
            </a:r>
            <a:r>
              <a:rPr lang="pl-PL" sz="2400" dirty="0" smtClean="0">
                <a:solidFill>
                  <a:schemeClr val="tx1"/>
                </a:solidFill>
              </a:rPr>
              <a:t>elektronicznych zwolnieniach lekarskich, </a:t>
            </a:r>
            <a:r>
              <a:rPr lang="pl-PL" sz="2400" dirty="0">
                <a:solidFill>
                  <a:schemeClr val="tx1"/>
                </a:solidFill>
              </a:rPr>
              <a:t>dotyczących ich ubezpieczonych. Generowane raporty </a:t>
            </a:r>
            <a:r>
              <a:rPr lang="pl-PL" sz="2400" dirty="0" smtClean="0">
                <a:solidFill>
                  <a:schemeClr val="tx1"/>
                </a:solidFill>
              </a:rPr>
              <a:t> służą ułatwieniu wprowadzania </a:t>
            </a:r>
            <a:r>
              <a:rPr lang="pl-PL" sz="2400" dirty="0">
                <a:solidFill>
                  <a:schemeClr val="tx1"/>
                </a:solidFill>
              </a:rPr>
              <a:t>informacji, wynikających z </a:t>
            </a:r>
            <a:r>
              <a:rPr lang="pl-PL" sz="2400" dirty="0" smtClean="0">
                <a:solidFill>
                  <a:schemeClr val="tx1"/>
                </a:solidFill>
              </a:rPr>
              <a:t>e-ZLA</a:t>
            </a:r>
            <a:r>
              <a:rPr lang="pl-PL" sz="2400" dirty="0">
                <a:solidFill>
                  <a:schemeClr val="tx1"/>
                </a:solidFill>
              </a:rPr>
              <a:t>, do systemów kadrowo płacowych. </a:t>
            </a:r>
            <a:r>
              <a:rPr lang="pl-PL" sz="2400" dirty="0" smtClean="0">
                <a:solidFill>
                  <a:schemeClr val="tx1"/>
                </a:solidFill>
              </a:rPr>
              <a:t>Tworzenie </a:t>
            </a:r>
            <a:r>
              <a:rPr lang="pl-PL" sz="2400" dirty="0">
                <a:solidFill>
                  <a:schemeClr val="tx1"/>
                </a:solidFill>
              </a:rPr>
              <a:t>i udostępnianie </a:t>
            </a:r>
            <a:r>
              <a:rPr lang="pl-PL" sz="2400" dirty="0" smtClean="0">
                <a:solidFill>
                  <a:schemeClr val="tx1"/>
                </a:solidFill>
              </a:rPr>
              <a:t>raportów odbywa się według </a:t>
            </a:r>
            <a:r>
              <a:rPr lang="pl-PL" sz="2400" dirty="0">
                <a:solidFill>
                  <a:schemeClr val="tx1"/>
                </a:solidFill>
              </a:rPr>
              <a:t>kryteriów zdefiniowanych przez płatnika</a:t>
            </a:r>
            <a:r>
              <a:rPr lang="pl-PL" sz="2400" dirty="0" smtClean="0">
                <a:solidFill>
                  <a:schemeClr val="tx1"/>
                </a:solidFill>
              </a:rPr>
              <a:t>. System generuje raport w godzinach nocnych i dostępny jest do pobrania następnego dnia.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525736" y="1132384"/>
            <a:ext cx="9217024" cy="813767"/>
          </a:xfrm>
        </p:spPr>
        <p:txBody>
          <a:bodyPr>
            <a:normAutofit lnSpcReduction="10000"/>
          </a:bodyPr>
          <a:lstStyle/>
          <a:p>
            <a:r>
              <a:rPr lang="pl-PL" sz="4300" dirty="0">
                <a:solidFill>
                  <a:srgbClr val="002060"/>
                </a:solidFill>
              </a:rPr>
              <a:t>Praca z danymi</a:t>
            </a:r>
          </a:p>
          <a:p>
            <a:endParaRPr lang="pl-PL" dirty="0"/>
          </a:p>
        </p:txBody>
      </p:sp>
      <p:pic>
        <p:nvPicPr>
          <p:cNvPr id="6" name="Obraz 5" descr="http://sps.zus.ad/centrala/dok/Shared%20Documents/projekt%20eZLA/Grafika/logo-e-ZLA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60" y="4516760"/>
            <a:ext cx="8293208" cy="42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4745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8"/>
          <p:cNvSpPr txBox="1">
            <a:spLocks/>
          </p:cNvSpPr>
          <p:nvPr/>
        </p:nvSpPr>
        <p:spPr>
          <a:xfrm>
            <a:off x="669753" y="844352"/>
            <a:ext cx="10464801" cy="11301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584140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577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152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729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307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2883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460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038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612" algn="ctr" defTabSz="58414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4000" b="1" dirty="0" smtClean="0">
                <a:solidFill>
                  <a:srgbClr val="002774"/>
                </a:solidFill>
                <a:latin typeface="Calibri" panose="020F0502020204030204" pitchFamily="34" charset="0"/>
              </a:rPr>
              <a:t>Informacje o e-ZLA – strona www.zus.pl</a:t>
            </a:r>
            <a:endParaRPr lang="pl-PL" sz="4000" b="1" dirty="0">
              <a:solidFill>
                <a:srgbClr val="0027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Obraz 5" descr="http://sps.zus.ad/centrala/dok/Shared%20Documents/projekt%20eZLA/Grafika/logo-e-ZLA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1" y="2428528"/>
            <a:ext cx="9681155" cy="45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6" y="4444752"/>
            <a:ext cx="6753708" cy="397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załka w górę 7"/>
          <p:cNvSpPr/>
          <p:nvPr/>
        </p:nvSpPr>
        <p:spPr>
          <a:xfrm rot="1600075">
            <a:off x="6408048" y="6877730"/>
            <a:ext cx="484505" cy="97790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80050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612612859"/>
              </p:ext>
            </p:extLst>
          </p:nvPr>
        </p:nvGraphicFramePr>
        <p:xfrm>
          <a:off x="1317824" y="1848471"/>
          <a:ext cx="1108923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hape 38"/>
          <p:cNvSpPr txBox="1">
            <a:spLocks/>
          </p:cNvSpPr>
          <p:nvPr/>
        </p:nvSpPr>
        <p:spPr>
          <a:xfrm>
            <a:off x="675901" y="718171"/>
            <a:ext cx="10464800" cy="1130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584200" eaLnBrk="1" hangingPunct="1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pl-PL" sz="4000" b="1" smtClean="0">
                <a:solidFill>
                  <a:srgbClr val="002774"/>
                </a:solidFill>
                <a:latin typeface="Calibri" panose="020F0502020204030204" pitchFamily="34" charset="0"/>
              </a:rPr>
              <a:t>Schemat obiegu  eZLA</a:t>
            </a:r>
            <a:endParaRPr lang="pl-PL" sz="4000" b="1" dirty="0">
              <a:solidFill>
                <a:srgbClr val="002774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 descr="http://sps.zus.ad/centrala/dok/Shared%20Documents/projekt%20eZLA/Grafika/logo-e-ZLA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8149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212504"/>
            <a:ext cx="11521280" cy="576064"/>
          </a:xfrm>
        </p:spPr>
        <p:txBody>
          <a:bodyPr/>
          <a:lstStyle/>
          <a:p>
            <a:r>
              <a:rPr lang="pl-PL" sz="2800" dirty="0" smtClean="0"/>
              <a:t>Płatnik składek otrzymuje:</a:t>
            </a:r>
            <a:endParaRPr lang="pl-PL" sz="2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1800" kern="1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pl-PL" sz="40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Korzyści z wprowadzenia e-ZLA</a:t>
            </a:r>
            <a:endParaRPr lang="pl-PL" sz="4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46808" y="3014822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chemeClr val="tx1"/>
                </a:solidFill>
              </a:rPr>
              <a:t>szybką </a:t>
            </a:r>
            <a:r>
              <a:rPr lang="pl-PL" sz="2400" dirty="0">
                <a:solidFill>
                  <a:schemeClr val="tx1"/>
                </a:solidFill>
              </a:rPr>
              <a:t>informację o zwolnieniu wystawionym </a:t>
            </a:r>
            <a:r>
              <a:rPr lang="pl-PL" sz="2400" dirty="0" smtClean="0">
                <a:solidFill>
                  <a:schemeClr val="tx1"/>
                </a:solidFill>
              </a:rPr>
              <a:t>pracownikowi</a:t>
            </a:r>
          </a:p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chemeClr val="tx1"/>
                </a:solidFill>
              </a:rPr>
              <a:t>możliwość </a:t>
            </a:r>
            <a:r>
              <a:rPr lang="pl-PL" sz="2400" dirty="0">
                <a:solidFill>
                  <a:schemeClr val="tx1"/>
                </a:solidFill>
              </a:rPr>
              <a:t>kontroli poprawności wykorzystywania zwolnienia lekarskiego przez pracownika dla krótkich </a:t>
            </a:r>
            <a:r>
              <a:rPr lang="pl-PL" sz="2400" dirty="0" smtClean="0">
                <a:solidFill>
                  <a:schemeClr val="tx1"/>
                </a:solidFill>
              </a:rPr>
              <a:t>zwolnień</a:t>
            </a:r>
          </a:p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chemeClr val="tx1"/>
                </a:solidFill>
              </a:rPr>
              <a:t>brak </a:t>
            </a:r>
            <a:r>
              <a:rPr lang="pl-PL" sz="2400" dirty="0">
                <a:solidFill>
                  <a:schemeClr val="tx1"/>
                </a:solidFill>
              </a:rPr>
              <a:t>konieczności sprawdzania, czy pracownik dostarczył zwolnienie w terminie </a:t>
            </a:r>
            <a:r>
              <a:rPr lang="pl-PL" sz="2400" dirty="0" smtClean="0">
                <a:solidFill>
                  <a:schemeClr val="tx1"/>
                </a:solidFill>
              </a:rPr>
              <a:t>7 </a:t>
            </a:r>
            <a:r>
              <a:rPr lang="pl-PL" sz="2400" dirty="0">
                <a:solidFill>
                  <a:schemeClr val="tx1"/>
                </a:solidFill>
              </a:rPr>
              <a:t>dni od jego otrzymania </a:t>
            </a:r>
            <a:endParaRPr lang="pl-PL" sz="2400" dirty="0" smtClean="0">
              <a:solidFill>
                <a:schemeClr val="tx1"/>
              </a:solidFill>
            </a:endParaRPr>
          </a:p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chemeClr val="tx1"/>
                </a:solidFill>
              </a:rPr>
              <a:t>stały </a:t>
            </a:r>
            <a:r>
              <a:rPr lang="pl-PL" sz="2400" dirty="0">
                <a:solidFill>
                  <a:schemeClr val="tx1"/>
                </a:solidFill>
              </a:rPr>
              <a:t>dostęp do zwolnień lekarskich pracowników i możliwość eksportu zwolnień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878664" y="6172944"/>
            <a:ext cx="272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la płatników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" name="Obraz 12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zawartości 9" descr="\\zasoby\Wspolny\GPR_WWZ\fotolia_kupione\Fotolia_176059524_L.jpg"/>
          <p:cNvPicPr>
            <a:picLocks noGrp="1"/>
          </p:cNvPicPr>
          <p:nvPr>
            <p:ph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5" r="15560"/>
          <a:stretch/>
        </p:blipFill>
        <p:spPr bwMode="auto">
          <a:xfrm>
            <a:off x="8230592" y="2339927"/>
            <a:ext cx="3744416" cy="383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20639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1800" kern="12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 </a:t>
            </a:r>
            <a:r>
              <a:rPr lang="pl-PL" sz="40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Korzyści z wprowadzenia e-ZLA</a:t>
            </a:r>
            <a:endParaRPr lang="pl-PL" sz="4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226443" y="6837364"/>
            <a:ext cx="2826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la pacjentów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078464" y="3250928"/>
            <a:ext cx="5169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rgbClr val="002774"/>
                </a:solidFill>
                <a:latin typeface="Calibri" panose="020F0502020204030204" pitchFamily="34" charset="0"/>
              </a:rPr>
              <a:t>brak </a:t>
            </a:r>
            <a:r>
              <a:rPr lang="pl-PL" sz="2400" dirty="0">
                <a:solidFill>
                  <a:srgbClr val="002774"/>
                </a:solidFill>
                <a:latin typeface="Calibri" panose="020F0502020204030204" pitchFamily="34" charset="0"/>
              </a:rPr>
              <a:t>konieczności dostarczania zwolnienia </a:t>
            </a:r>
            <a:r>
              <a:rPr lang="pl-PL" sz="2400" dirty="0" smtClean="0">
                <a:solidFill>
                  <a:srgbClr val="002774"/>
                </a:solidFill>
                <a:latin typeface="Calibri" panose="020F0502020204030204" pitchFamily="34" charset="0"/>
              </a:rPr>
              <a:t>pracodawcy</a:t>
            </a:r>
            <a:endParaRPr lang="pl-PL" sz="2400" dirty="0">
              <a:solidFill>
                <a:srgbClr val="002774"/>
              </a:solidFill>
              <a:latin typeface="Calibri" panose="020F0502020204030204" pitchFamily="34" charset="0"/>
            </a:endParaRPr>
          </a:p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rgbClr val="002774"/>
                </a:solidFill>
                <a:latin typeface="Calibri" panose="020F0502020204030204" pitchFamily="34" charset="0"/>
              </a:rPr>
              <a:t>brak </a:t>
            </a:r>
            <a:r>
              <a:rPr lang="pl-PL" sz="2400" dirty="0">
                <a:solidFill>
                  <a:srgbClr val="002774"/>
                </a:solidFill>
                <a:latin typeface="Calibri" panose="020F0502020204030204" pitchFamily="34" charset="0"/>
              </a:rPr>
              <a:t>konieczności pilnowania terminu 7 dni na dostarczenie zwolnienia oraz brak </a:t>
            </a:r>
            <a:r>
              <a:rPr lang="pl-PL" sz="2400" dirty="0" smtClean="0">
                <a:solidFill>
                  <a:srgbClr val="002774"/>
                </a:solidFill>
                <a:latin typeface="Calibri" panose="020F0502020204030204" pitchFamily="34" charset="0"/>
              </a:rPr>
              <a:t>ryzyka </a:t>
            </a:r>
            <a:r>
              <a:rPr lang="pl-PL" sz="2400" dirty="0">
                <a:solidFill>
                  <a:srgbClr val="002774"/>
                </a:solidFill>
                <a:latin typeface="Calibri" panose="020F0502020204030204" pitchFamily="34" charset="0"/>
              </a:rPr>
              <a:t>ewentualnego obniżenia zasiłku chorobowego czy opiekuńczego z powodu przekroczenia tego </a:t>
            </a:r>
            <a:r>
              <a:rPr lang="pl-PL" sz="2400" dirty="0" smtClean="0">
                <a:solidFill>
                  <a:srgbClr val="002774"/>
                </a:solidFill>
                <a:latin typeface="Calibri" panose="020F0502020204030204" pitchFamily="34" charset="0"/>
              </a:rPr>
              <a:t>terminu</a:t>
            </a:r>
            <a:endParaRPr lang="pl-PL" sz="24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21" indent="-285721" algn="l">
              <a:buBlip>
                <a:blip r:embed="rId2"/>
              </a:buBlip>
            </a:pPr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możliwość popisania wniosku o zasiłek chorobowy (ZAS 53) „profilem PUE”</a:t>
            </a:r>
          </a:p>
        </p:txBody>
      </p:sp>
      <p:pic>
        <p:nvPicPr>
          <p:cNvPr id="13" name="Obraz 12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aneta.dabrowska\AppData\Local\Microsoft\Windows\Temporary Internet Files\Content.Outlook\XWTIZP1Z\Fotolia_175874651_L_mod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6" y="2716560"/>
            <a:ext cx="3592450" cy="411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23285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" name="Shape 46"/>
          <p:cNvSpPr>
            <a:spLocks noGrp="1"/>
          </p:cNvSpPr>
          <p:nvPr>
            <p:ph type="body" sz="quarter" idx="4294967295"/>
          </p:nvPr>
        </p:nvSpPr>
        <p:spPr>
          <a:xfrm>
            <a:off x="813768" y="772344"/>
            <a:ext cx="11161240" cy="792088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pl-PL" sz="4000" b="1" dirty="0">
                <a:solidFill>
                  <a:srgbClr val="002060"/>
                </a:solidFill>
                <a:latin typeface="+mn-lt"/>
              </a:rPr>
              <a:t>Najważniejsze </a:t>
            </a:r>
            <a:r>
              <a:rPr lang="pl-PL" sz="4000" b="1" dirty="0" smtClean="0">
                <a:solidFill>
                  <a:srgbClr val="002060"/>
                </a:solidFill>
                <a:latin typeface="+mn-lt"/>
              </a:rPr>
              <a:t>regulacje w przepisach</a:t>
            </a:r>
            <a:endParaRPr lang="pl-PL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Shape 51"/>
          <p:cNvSpPr/>
          <p:nvPr/>
        </p:nvSpPr>
        <p:spPr>
          <a:xfrm>
            <a:off x="5376416" y="3292624"/>
            <a:ext cx="7416824" cy="4903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85721" lvl="0" indent="-28572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chemeClr val="tx1"/>
                </a:solidFill>
                <a:latin typeface="+mn-lt"/>
                <a:sym typeface="Helvetica Light"/>
              </a:rPr>
              <a:t>ZUS udostępnia zaświadczenia płatnikowi na jego profilu informacyjnym nie później niż w dniu następnym, po jego otrzymaniu </a:t>
            </a:r>
            <a:r>
              <a:rPr lang="pl-PL" sz="2400" dirty="0" smtClean="0">
                <a:solidFill>
                  <a:schemeClr val="tx1"/>
                </a:solidFill>
                <a:latin typeface="+mn-lt"/>
                <a:sym typeface="Helvetica Light"/>
              </a:rPr>
              <a:t>(</a:t>
            </a:r>
            <a:r>
              <a:rPr lang="pl-PL" sz="2400" dirty="0">
                <a:solidFill>
                  <a:schemeClr val="tx1"/>
                </a:solidFill>
                <a:latin typeface="+mn-lt"/>
                <a:sym typeface="Helvetica Light"/>
              </a:rPr>
              <a:t>art. 58 ust. 1)</a:t>
            </a:r>
          </a:p>
          <a:p>
            <a:pPr marL="285721" indent="-28572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płatnicy zobowiązani do przekazywania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dokumentów </a:t>
            </a: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do ZUS elektronicznie,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mają obowiązek utworzyć profil informacyjny na </a:t>
            </a: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PUE (art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. 58 ust. 3) </a:t>
            </a:r>
          </a:p>
          <a:p>
            <a:pPr marL="285721" indent="-28572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rgbClr val="002060"/>
                </a:solidFill>
                <a:latin typeface="+mn-lt"/>
              </a:rPr>
              <a:t>p</a:t>
            </a: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łatnicy, którzy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utworzyli </a:t>
            </a: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profil, nie mogą go zamknąć  </a:t>
            </a:r>
            <a:r>
              <a:rPr lang="pl-PL" sz="2400" dirty="0">
                <a:solidFill>
                  <a:srgbClr val="002060"/>
                </a:solidFill>
                <a:latin typeface="+mn-lt"/>
              </a:rPr>
              <a:t>(art. 58 ust. 4)</a:t>
            </a:r>
          </a:p>
          <a:p>
            <a:pPr marL="285721" indent="-28572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pl-PL" sz="2400" dirty="0">
                <a:solidFill>
                  <a:srgbClr val="002060"/>
                </a:solidFill>
                <a:latin typeface="+mn-lt"/>
              </a:rPr>
              <a:t>p</a:t>
            </a: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łatnicy, którzy nie mają profilu na PUE muszą powiadomić ubezpieczonych o obowiązku dostarczania wydruku zaświadczenia lekarskiego  (art. 58 ust. 5)</a:t>
            </a:r>
          </a:p>
          <a:p>
            <a:pPr marL="285721" indent="-28572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pl-PL" sz="2400" b="1" dirty="0">
              <a:latin typeface="+mn-lt"/>
            </a:endParaRPr>
          </a:p>
          <a:p>
            <a:pPr marL="285721" indent="-285721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pl-PL" sz="2400" b="1" dirty="0">
              <a:latin typeface="Lato" panose="020B0604020202020204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1328" y="2068488"/>
            <a:ext cx="10945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2000" dirty="0">
                <a:solidFill>
                  <a:schemeClr val="tx1"/>
                </a:solidFill>
              </a:rPr>
              <a:t>wprowadzone ustawą z dnia 15 maja 2015 r. o zmianie ustawy o świadczeniach pieniężnych z ubezpieczenia społecznego w razie choroby i macierzyństwa oraz niektórych innych </a:t>
            </a:r>
            <a:r>
              <a:rPr lang="pl-PL" sz="2000" dirty="0" smtClean="0">
                <a:solidFill>
                  <a:schemeClr val="tx1"/>
                </a:solidFill>
              </a:rPr>
              <a:t>ustaw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408957" y="6837365"/>
            <a:ext cx="2720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d</a:t>
            </a:r>
            <a:r>
              <a:rPr lang="pl-PL" dirty="0" smtClean="0">
                <a:solidFill>
                  <a:schemeClr val="tx1"/>
                </a:solidFill>
              </a:rPr>
              <a:t>la płatników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4" name="Obraz 13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ymbol zastępczy zawartości 9" descr="\\zasoby\Wspolny\GPR_WWZ\fotolia_kupione\Fotolia_176059524_L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5" r="15560"/>
          <a:stretch/>
        </p:blipFill>
        <p:spPr bwMode="auto">
          <a:xfrm>
            <a:off x="897057" y="3004348"/>
            <a:ext cx="3744416" cy="383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714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4228728"/>
            <a:ext cx="5076728" cy="21602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Ustawienia subskrypcji</a:t>
            </a:r>
          </a:p>
          <a:p>
            <a:pPr marL="457200" indent="-457200"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Pobranie dokumentów </a:t>
            </a:r>
          </a:p>
          <a:p>
            <a:pPr marL="432000" lvl="2" indent="0"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e-ZLA z PUE</a:t>
            </a:r>
          </a:p>
          <a:p>
            <a:pPr marL="457200" indent="-457200">
              <a:buAutoNum type="arabicPeriod"/>
            </a:pPr>
            <a:r>
              <a:rPr lang="pl-PL" sz="2800" b="1" dirty="0" smtClean="0">
                <a:solidFill>
                  <a:schemeClr val="tx1"/>
                </a:solidFill>
              </a:rPr>
              <a:t>Praca z danymi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25736" y="2212504"/>
            <a:ext cx="12025336" cy="1296144"/>
          </a:xfrm>
        </p:spPr>
        <p:txBody>
          <a:bodyPr/>
          <a:lstStyle/>
          <a:p>
            <a:r>
              <a:rPr lang="pl-PL" sz="2400" dirty="0"/>
              <a:t>Płatnik </a:t>
            </a:r>
            <a:r>
              <a:rPr lang="pl-PL" sz="2400" dirty="0" smtClean="0"/>
              <a:t>składek, który ma </a:t>
            </a:r>
            <a:r>
              <a:rPr lang="pl-PL" sz="2400" dirty="0"/>
              <a:t>swój profil na Platformie Usług Elektronicznych ZUS (PUE), </a:t>
            </a:r>
            <a:r>
              <a:rPr lang="pl-PL" sz="2400" dirty="0" smtClean="0"/>
              <a:t>otrzymuje </a:t>
            </a:r>
            <a:r>
              <a:rPr lang="pl-PL" sz="2400" dirty="0"/>
              <a:t>elektroniczne zwolnienia lekarskie swoich pracowników bezpośrednio </a:t>
            </a:r>
            <a:r>
              <a:rPr lang="pl-PL" sz="2400" dirty="0" smtClean="0"/>
              <a:t>na PUE.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000" dirty="0" err="1" smtClean="0">
                <a:solidFill>
                  <a:srgbClr val="002060"/>
                </a:solidFill>
              </a:rPr>
              <a:t>eZLA</a:t>
            </a:r>
            <a:r>
              <a:rPr lang="pl-PL" sz="4000" dirty="0" smtClean="0">
                <a:solidFill>
                  <a:srgbClr val="002060"/>
                </a:solidFill>
              </a:rPr>
              <a:t> – obsługa przez płatnika - etapy pracy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\\zasoby\Wspolny\GPR_WWZ\fotolia_kupione\Fotolia_75792522_L © Brian Jack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72" y="3386300"/>
            <a:ext cx="6461008" cy="4788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http://sps.zus.ad/centrala/dok/Shared%20Documents/projekt%20eZLA/Grafika/logo-e-ZL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07443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1763387" y="3230517"/>
            <a:ext cx="6840760" cy="3143638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Można wybrać spośród dwóch sposobów  powiadamiania: 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• </a:t>
            </a:r>
            <a:r>
              <a:rPr lang="pl-PL" sz="2400" dirty="0">
                <a:solidFill>
                  <a:schemeClr val="tx1"/>
                </a:solidFill>
              </a:rPr>
              <a:t>wiadomość e-mail - informacje o </a:t>
            </a:r>
            <a:r>
              <a:rPr lang="pl-PL" sz="2400" dirty="0" smtClean="0">
                <a:solidFill>
                  <a:schemeClr val="tx1"/>
                </a:solidFill>
              </a:rPr>
              <a:t>zdarzeniu </a:t>
            </a:r>
            <a:r>
              <a:rPr lang="pl-PL" sz="2400" dirty="0">
                <a:solidFill>
                  <a:schemeClr val="tx1"/>
                </a:solidFill>
              </a:rPr>
              <a:t>są </a:t>
            </a:r>
            <a:r>
              <a:rPr lang="pl-PL" sz="2400" dirty="0" smtClean="0">
                <a:solidFill>
                  <a:schemeClr val="tx1"/>
                </a:solidFill>
              </a:rPr>
              <a:t>        dostarczane drogą </a:t>
            </a:r>
            <a:r>
              <a:rPr lang="pl-PL" sz="2400" dirty="0">
                <a:solidFill>
                  <a:schemeClr val="tx1"/>
                </a:solidFill>
              </a:rPr>
              <a:t>elektroniczną, na adres e-mail podany w portalu, 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• </a:t>
            </a:r>
            <a:r>
              <a:rPr lang="pl-PL" sz="2400" dirty="0">
                <a:solidFill>
                  <a:schemeClr val="tx1"/>
                </a:solidFill>
              </a:rPr>
              <a:t>wiadomość sms - informacja o </a:t>
            </a:r>
            <a:r>
              <a:rPr lang="pl-PL" sz="2400" dirty="0" smtClean="0">
                <a:solidFill>
                  <a:schemeClr val="tx1"/>
                </a:solidFill>
              </a:rPr>
              <a:t>zdarzeniu </a:t>
            </a:r>
            <a:r>
              <a:rPr lang="pl-PL" sz="2400" dirty="0">
                <a:solidFill>
                  <a:schemeClr val="tx1"/>
                </a:solidFill>
              </a:rPr>
              <a:t>przesyłana jest na numer telefonu komórkowego użytkownika</a:t>
            </a:r>
            <a:r>
              <a:rPr lang="pl-PL" sz="2400" dirty="0" smtClean="0">
                <a:solidFill>
                  <a:schemeClr val="tx1"/>
                </a:solidFill>
              </a:rPr>
              <a:t>., podany w portalu. 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813768" y="2212504"/>
            <a:ext cx="11593288" cy="1296144"/>
          </a:xfrm>
        </p:spPr>
        <p:txBody>
          <a:bodyPr/>
          <a:lstStyle/>
          <a:p>
            <a:r>
              <a:rPr lang="pl-PL" sz="2400" dirty="0" smtClean="0"/>
              <a:t>Aby na bieżąco mailem lub SMS-em otrzymywać informacje o zwolnieniach lekarskich wystawionych pracownikom, należy ustawić subskrypcję takich powiadomień w PUE.</a:t>
            </a:r>
            <a:endParaRPr lang="pl-PL" sz="24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000" dirty="0">
                <a:solidFill>
                  <a:srgbClr val="002060"/>
                </a:solidFill>
              </a:rPr>
              <a:t>Ustawienia </a:t>
            </a:r>
            <a:r>
              <a:rPr lang="pl-PL" sz="4000" dirty="0" smtClean="0">
                <a:solidFill>
                  <a:srgbClr val="002060"/>
                </a:solidFill>
              </a:rPr>
              <a:t>subskrypcji</a:t>
            </a:r>
            <a:endParaRPr lang="pl-PL" sz="4000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8784" y="3386075"/>
            <a:ext cx="24463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9146887" y="736732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Obraz 8" descr="http://sps.zus.ad/centrala/dok/Shared%20Documents/projekt%20eZLA/Grafika/logo-e-ZL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64"/>
          <a:stretch/>
        </p:blipFill>
        <p:spPr bwMode="auto">
          <a:xfrm>
            <a:off x="784600" y="5218768"/>
            <a:ext cx="1052372" cy="11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4021124"/>
            <a:ext cx="919162" cy="7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13768" y="6635014"/>
            <a:ext cx="799288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2400" dirty="0">
                <a:solidFill>
                  <a:schemeClr val="tx1"/>
                </a:solidFill>
              </a:rPr>
              <a:t>Zarówno numer telefonu jak i adres e-mail można uaktualnić przechodząc do ustawień profilu. 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</a:rPr>
              <a:t>W celu ustawienia subskrypcji należy w oknie głównym portalu rozwinąć menu "Ustawienia" i wybrać pozycję "Ustawienia subskrypcji". </a:t>
            </a:r>
          </a:p>
        </p:txBody>
      </p:sp>
    </p:spTree>
    <p:extLst>
      <p:ext uri="{BB962C8B-B14F-4D97-AF65-F5344CB8AC3E}">
        <p14:creationId xmlns="" xmlns:p14="http://schemas.microsoft.com/office/powerpoint/2010/main" val="3786849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69752" y="3561412"/>
            <a:ext cx="5976664" cy="4579266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</a:rPr>
              <a:t>Zdarzenia związane z obsługą e-ZLA przez płatnika składek:</a:t>
            </a:r>
          </a:p>
          <a:p>
            <a:pPr marL="342900" indent="-342900">
              <a:buBlip>
                <a:blip r:embed="rId2"/>
              </a:buBlip>
            </a:pPr>
            <a:r>
              <a:rPr lang="pl-PL" sz="2400" dirty="0">
                <a:solidFill>
                  <a:schemeClr val="tx1"/>
                </a:solidFill>
              </a:rPr>
              <a:t>w</a:t>
            </a:r>
            <a:r>
              <a:rPr lang="pl-PL" sz="2400" dirty="0" smtClean="0">
                <a:solidFill>
                  <a:schemeClr val="tx1"/>
                </a:solidFill>
              </a:rPr>
              <a:t>ystawienie </a:t>
            </a:r>
            <a:r>
              <a:rPr lang="pl-PL" sz="2400" dirty="0">
                <a:solidFill>
                  <a:schemeClr val="tx1"/>
                </a:solidFill>
              </a:rPr>
              <a:t>nowego zaświadczenia lekarskiego – płatnik</a:t>
            </a:r>
          </a:p>
          <a:p>
            <a:pPr marL="342900" indent="-342900">
              <a:buBlip>
                <a:blip r:embed="rId2"/>
              </a:buBlip>
            </a:pPr>
            <a:r>
              <a:rPr lang="pl-PL" sz="2400" dirty="0">
                <a:solidFill>
                  <a:schemeClr val="tx1"/>
                </a:solidFill>
              </a:rPr>
              <a:t>a</a:t>
            </a:r>
            <a:r>
              <a:rPr lang="pl-PL" sz="2400" dirty="0" smtClean="0">
                <a:solidFill>
                  <a:schemeClr val="tx1"/>
                </a:solidFill>
              </a:rPr>
              <a:t>nulowanie </a:t>
            </a:r>
            <a:r>
              <a:rPr lang="pl-PL" sz="2400" dirty="0">
                <a:solidFill>
                  <a:schemeClr val="tx1"/>
                </a:solidFill>
              </a:rPr>
              <a:t>zaświadczenia lekarskiego </a:t>
            </a:r>
            <a:r>
              <a:rPr lang="pl-PL" sz="2400" dirty="0" smtClean="0">
                <a:solidFill>
                  <a:schemeClr val="tx1"/>
                </a:solidFill>
              </a:rPr>
              <a:t>– płatnik</a:t>
            </a:r>
          </a:p>
          <a:p>
            <a:pPr marL="342900" indent="-342900">
              <a:buBlip>
                <a:blip r:embed="rId2"/>
              </a:buBlip>
            </a:pPr>
            <a:r>
              <a:rPr lang="pl-PL" sz="2400" dirty="0">
                <a:solidFill>
                  <a:schemeClr val="tx1"/>
                </a:solidFill>
              </a:rPr>
              <a:t>w</a:t>
            </a:r>
            <a:r>
              <a:rPr lang="pl-PL" sz="2400" dirty="0" smtClean="0">
                <a:solidFill>
                  <a:schemeClr val="tx1"/>
                </a:solidFill>
              </a:rPr>
              <a:t>ystawienie </a:t>
            </a:r>
            <a:r>
              <a:rPr lang="pl-PL" sz="2400" dirty="0">
                <a:solidFill>
                  <a:schemeClr val="tx1"/>
                </a:solidFill>
              </a:rPr>
              <a:t>nowego zaświadczenia </a:t>
            </a:r>
            <a:r>
              <a:rPr lang="pl-PL" sz="2400" dirty="0" smtClean="0">
                <a:solidFill>
                  <a:schemeClr val="tx1"/>
                </a:solidFill>
              </a:rPr>
              <a:t>lekarskiego </a:t>
            </a:r>
            <a:r>
              <a:rPr lang="pl-PL" sz="2400" dirty="0">
                <a:solidFill>
                  <a:schemeClr val="tx1"/>
                </a:solidFill>
              </a:rPr>
              <a:t>w miejsce anulowanego </a:t>
            </a:r>
            <a:r>
              <a:rPr lang="pl-PL" sz="2400" dirty="0" smtClean="0">
                <a:solidFill>
                  <a:schemeClr val="tx1"/>
                </a:solidFill>
              </a:rPr>
              <a:t>– płatnik</a:t>
            </a:r>
          </a:p>
          <a:p>
            <a:pPr marL="342900" indent="-342900">
              <a:buBlip>
                <a:blip r:embed="rId2"/>
              </a:buBlip>
            </a:pPr>
            <a:r>
              <a:rPr lang="pl-PL" sz="2400" dirty="0">
                <a:solidFill>
                  <a:schemeClr val="tx1"/>
                </a:solidFill>
              </a:rPr>
              <a:t>p</a:t>
            </a:r>
            <a:r>
              <a:rPr lang="pl-PL" sz="2400" dirty="0" smtClean="0">
                <a:solidFill>
                  <a:schemeClr val="tx1"/>
                </a:solidFill>
              </a:rPr>
              <a:t>owiadomienie </a:t>
            </a:r>
            <a:r>
              <a:rPr lang="pl-PL" sz="2400" dirty="0">
                <a:solidFill>
                  <a:schemeClr val="tx1"/>
                </a:solidFill>
              </a:rPr>
              <a:t>o uznaniu zaświadczenia wstecznego za </a:t>
            </a:r>
            <a:r>
              <a:rPr lang="pl-PL" sz="2400" dirty="0" smtClean="0">
                <a:solidFill>
                  <a:schemeClr val="tx1"/>
                </a:solidFill>
              </a:rPr>
              <a:t>uzasadnione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2400" dirty="0" smtClean="0"/>
              <a:t>Należy zaznaczyć </a:t>
            </a:r>
            <a:r>
              <a:rPr lang="pl-PL" sz="2400" dirty="0"/>
              <a:t>na liście zdarzenie, które chcemy subskrybować i nacisnąć przycisk "Ustaw subskrypcję".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pl-PL" sz="4000" dirty="0">
                <a:solidFill>
                  <a:srgbClr val="002060"/>
                </a:solidFill>
              </a:rPr>
              <a:t>Ustawienia subskrypcji</a:t>
            </a:r>
          </a:p>
          <a:p>
            <a:endParaRPr lang="pl-PL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9738" y="4061013"/>
            <a:ext cx="5473700" cy="37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załka w górę 7"/>
          <p:cNvSpPr/>
          <p:nvPr/>
        </p:nvSpPr>
        <p:spPr>
          <a:xfrm>
            <a:off x="7203634" y="7658080"/>
            <a:ext cx="484632" cy="978408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Obraz 9" descr="http://sps.zus.ad/centrala/dok/Shared%20Documents/projekt%20eZLA/Grafika/logo-e-ZL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792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957784" y="3652664"/>
            <a:ext cx="6048672" cy="3528392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Powiadamianie </a:t>
            </a:r>
            <a:r>
              <a:rPr lang="pl-PL" sz="2400" b="1" dirty="0">
                <a:solidFill>
                  <a:schemeClr val="tx1"/>
                </a:solidFill>
              </a:rPr>
              <a:t>jednostkowe </a:t>
            </a:r>
            <a:r>
              <a:rPr lang="pl-PL" sz="2400" dirty="0">
                <a:solidFill>
                  <a:schemeClr val="tx1"/>
                </a:solidFill>
              </a:rPr>
              <a:t>oznacza, że </a:t>
            </a:r>
            <a:r>
              <a:rPr lang="pl-PL" sz="2400" dirty="0" smtClean="0">
                <a:solidFill>
                  <a:schemeClr val="tx1"/>
                </a:solidFill>
              </a:rPr>
              <a:t>informacja będzie przychodziła po </a:t>
            </a:r>
            <a:r>
              <a:rPr lang="pl-PL" sz="2400" dirty="0">
                <a:solidFill>
                  <a:schemeClr val="tx1"/>
                </a:solidFill>
              </a:rPr>
              <a:t>każdym </a:t>
            </a:r>
            <a:r>
              <a:rPr lang="pl-PL" sz="2400" dirty="0" smtClean="0">
                <a:solidFill>
                  <a:schemeClr val="tx1"/>
                </a:solidFill>
              </a:rPr>
              <a:t>wystąpieniu </a:t>
            </a:r>
            <a:r>
              <a:rPr lang="pl-PL" sz="2400" dirty="0">
                <a:solidFill>
                  <a:schemeClr val="tx1"/>
                </a:solidFill>
              </a:rPr>
              <a:t>określonego zdarzenia. </a:t>
            </a:r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b="1" dirty="0" smtClean="0">
                <a:solidFill>
                  <a:schemeClr val="tx1"/>
                </a:solidFill>
              </a:rPr>
              <a:t>Subskrypcja </a:t>
            </a:r>
            <a:r>
              <a:rPr lang="pl-PL" sz="2400" b="1" dirty="0">
                <a:solidFill>
                  <a:schemeClr val="tx1"/>
                </a:solidFill>
              </a:rPr>
              <a:t>zbiorcza </a:t>
            </a:r>
            <a:r>
              <a:rPr lang="pl-PL" sz="2400" dirty="0">
                <a:solidFill>
                  <a:schemeClr val="tx1"/>
                </a:solidFill>
              </a:rPr>
              <a:t>oznacza, że powiadomienie będzie wysyłane raz dziennie o określonej </a:t>
            </a:r>
            <a:r>
              <a:rPr lang="pl-PL" sz="2400" dirty="0" smtClean="0">
                <a:solidFill>
                  <a:schemeClr val="tx1"/>
                </a:solidFill>
              </a:rPr>
              <a:t>godzinie (po północy), </a:t>
            </a:r>
            <a:r>
              <a:rPr lang="pl-PL" sz="2400" dirty="0">
                <a:solidFill>
                  <a:schemeClr val="tx1"/>
                </a:solidFill>
              </a:rPr>
              <a:t>jeśli określone zdarzenie(a) wystąpiły w danym dniu</a:t>
            </a:r>
            <a:r>
              <a:rPr lang="pl-PL" sz="2400" dirty="0" smtClean="0">
                <a:solidFill>
                  <a:schemeClr val="tx1"/>
                </a:solidFill>
              </a:rPr>
              <a:t>. </a:t>
            </a:r>
            <a:endParaRPr lang="pl-PL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813768" y="2356520"/>
            <a:ext cx="11665296" cy="864096"/>
          </a:xfrm>
        </p:spPr>
        <p:txBody>
          <a:bodyPr/>
          <a:lstStyle/>
          <a:p>
            <a:r>
              <a:rPr lang="pl-PL" sz="2400" dirty="0" smtClean="0"/>
              <a:t>W oknie </a:t>
            </a:r>
            <a:r>
              <a:rPr lang="pl-PL" sz="2400" i="1" dirty="0" smtClean="0"/>
              <a:t>Wybór kanałów subskrypcji  </a:t>
            </a:r>
            <a:r>
              <a:rPr lang="pl-PL" sz="2400" dirty="0" smtClean="0"/>
              <a:t>należy wybrać z </a:t>
            </a:r>
            <a:r>
              <a:rPr lang="pl-PL" sz="2400" dirty="0"/>
              <a:t>listy  sposób </a:t>
            </a:r>
            <a:r>
              <a:rPr lang="pl-PL" sz="2400" dirty="0" smtClean="0"/>
              <a:t>subskrypcji  przy odpowiednim kanale powiadamiania.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pl-PL" sz="4000" dirty="0">
                <a:solidFill>
                  <a:srgbClr val="002060"/>
                </a:solidFill>
              </a:rPr>
              <a:t>Ustawienia subskrypcji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30" y="3868688"/>
            <a:ext cx="4608512" cy="281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 descr="http://sps.zus.ad/centrala/dok/Shared%20Documents/projekt%20eZLA/Grafika/logo-e-ZLA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80" y="155123"/>
            <a:ext cx="2395700" cy="90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67106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 - Calibr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c9ce84-5b8f-43ea-9f97-50ca58514acd">
      <UserInfo>
        <DisplayName>Kasprzyk, Justyna</DisplayName>
        <AccountId>572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BD95FDE989AA4C833ADB20A9DCCDD7" ma:contentTypeVersion="" ma:contentTypeDescription="Utwórz nowy dokument." ma:contentTypeScope="" ma:versionID="8b6f4369fe0ac2633a2fd65f4055425c">
  <xsd:schema xmlns:xsd="http://www.w3.org/2001/XMLSchema" xmlns:xs="http://www.w3.org/2001/XMLSchema" xmlns:p="http://schemas.microsoft.com/office/2006/metadata/properties" xmlns:ns2="b7c9ce84-5b8f-43ea-9f97-50ca58514acd" targetNamespace="http://schemas.microsoft.com/office/2006/metadata/properties" ma:root="true" ma:fieldsID="bee351cf47f44794be6c43dcb8067ad2" ns2:_="">
    <xsd:import namespace="b7c9ce84-5b8f-43ea-9f97-50ca58514ac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9ce84-5b8f-43ea-9f97-50ca58514a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4F86AD-B5F0-49BA-BC3F-276731BF5431}">
  <ds:schemaRefs>
    <ds:schemaRef ds:uri="http://www.w3.org/XML/1998/namespace"/>
    <ds:schemaRef ds:uri="http://purl.org/dc/dcmitype/"/>
    <ds:schemaRef ds:uri="b7c9ce84-5b8f-43ea-9f97-50ca58514acd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E09D265-A29E-42D8-8C0E-FE83A2A6A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c9ce84-5b8f-43ea-9f97-50ca58514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24A92-94B4-4221-88A5-8BCD929FD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902</Words>
  <Application>Microsoft Office PowerPoint</Application>
  <PresentationFormat>Niestandardowy</PresentationFormat>
  <Paragraphs>73</Paragraphs>
  <Slides>16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szablonZUS - Calibri</vt:lpstr>
      <vt:lpstr>e-ZLA  elektroniczne zwolnienia lekarskie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ZUS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ORKWISZEWSKA, Ewa</dc:creator>
  <cp:lastModifiedBy>ELA</cp:lastModifiedBy>
  <cp:revision>220</cp:revision>
  <cp:lastPrinted>2018-09-12T11:27:19Z</cp:lastPrinted>
  <dcterms:created xsi:type="dcterms:W3CDTF">2017-04-19T06:44:09Z</dcterms:created>
  <dcterms:modified xsi:type="dcterms:W3CDTF">2019-03-17T22:15:51Z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0x0101007FBD95FDE989AA4C833ADB20A9DCCDD7</vt:lpwstr>
  </property>
</Properties>
</file>