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410" r:id="rId4"/>
    <p:sldId id="474" r:id="rId5"/>
    <p:sldId id="470" r:id="rId6"/>
    <p:sldId id="430" r:id="rId7"/>
    <p:sldId id="431" r:id="rId8"/>
    <p:sldId id="429" r:id="rId9"/>
    <p:sldId id="471" r:id="rId10"/>
    <p:sldId id="261" r:id="rId11"/>
    <p:sldId id="275" r:id="rId12"/>
    <p:sldId id="285" r:id="rId13"/>
    <p:sldId id="472" r:id="rId14"/>
    <p:sldId id="404" r:id="rId15"/>
  </p:sldIdLst>
  <p:sldSz cx="9144000" cy="5143500" type="screen16x9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łębicka-Rękawek, Alina" initials="GA" lastIdx="40" clrIdx="0"/>
  <p:cmAuthor id="1" name="Beata Wenus " initials="BW" lastIdx="1" clrIdx="1"/>
  <p:cmAuthor id="2" name="Zgajewska, Gabriela" initials="ZG" lastIdx="1" clrIdx="2"/>
  <p:cmAuthor id="3" name="Domińska, Agnieszka" initials="DA" lastIdx="6" clrIdx="3"/>
  <p:cmAuthor id="4" name="Departament Świadczeń Emerytalno-Rentowych" initials="DER" lastIdx="4" clrIdx="4"/>
  <p:cmAuthor id="5" name="Noszczak, Dariusz" initials="ND" lastIdx="1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76" autoAdjust="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C74F0-FEF4-4568-A506-8DA848D84C77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D561B-81F9-4171-8819-3270795168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2297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5F4AD-CB35-48F5-8FB2-C9F39CB9795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609A0-1CA3-4FD9-B081-CFEC2DEC7A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887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F4E4-B505-4677-BFFD-8D0F251C4DEF}" type="datetime1">
              <a:rPr lang="pl-PL" smtClean="0"/>
              <a:pPr/>
              <a:t>2019-03-18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6B3-47AE-40BC-819B-B2ED5DF947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EA36-1E12-455D-A30F-7EC5AE60ABC3}" type="datetime1">
              <a:rPr lang="pl-PL" smtClean="0"/>
              <a:pPr/>
              <a:t>2019-03-18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6B3-47AE-40BC-819B-B2ED5DF947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66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DCD3-7E33-4275-9AD0-8AD493FFF647}" type="datetime1">
              <a:rPr lang="pl-PL" smtClean="0"/>
              <a:pPr/>
              <a:t>2019-03-18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6B3-47AE-40BC-819B-B2ED5DF947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77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837-7860-45F9-BEE5-896F807076AE}" type="datetime1">
              <a:rPr lang="pl-PL" smtClean="0"/>
              <a:pPr/>
              <a:t>2019-03-18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6B3-47AE-40BC-819B-B2ED5DF947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523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002-D694-44AB-9449-59775933204B}" type="datetime1">
              <a:rPr lang="pl-PL" smtClean="0"/>
              <a:pPr/>
              <a:t>2019-03-18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6B3-47AE-40BC-819B-B2ED5DF947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50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ED8E-4CD8-42F0-A542-FB5E8BB7E61B}" type="datetime1">
              <a:rPr lang="pl-PL" smtClean="0"/>
              <a:pPr/>
              <a:t>2019-03-18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6B3-47AE-40BC-819B-B2ED5DF947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62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4994-6E30-48DE-B143-E516D671880D}" type="datetime1">
              <a:rPr lang="pl-PL" smtClean="0"/>
              <a:pPr/>
              <a:t>2019-03-18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6B3-47AE-40BC-819B-B2ED5DF947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31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6E4D-FE57-4A3B-9746-B3321FCBA473}" type="datetime1">
              <a:rPr lang="pl-PL" smtClean="0"/>
              <a:pPr/>
              <a:t>2019-03-18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6B3-47AE-40BC-819B-B2ED5DF947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159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8AA6-5996-4767-A6F1-F42E1B9A5D9D}" type="datetime1">
              <a:rPr lang="pl-PL" smtClean="0"/>
              <a:pPr/>
              <a:t>2019-03-18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6B3-47AE-40BC-819B-B2ED5DF947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84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316-639C-46FB-877A-EEA110DF69CA}" type="datetime1">
              <a:rPr lang="pl-PL" smtClean="0"/>
              <a:pPr/>
              <a:t>2019-03-18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6B3-47AE-40BC-819B-B2ED5DF947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08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40D3-46CF-4D21-AAE0-D024C620EA1F}" type="datetime1">
              <a:rPr lang="pl-PL" smtClean="0"/>
              <a:pPr/>
              <a:t>2019-03-18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D6B3-47AE-40BC-819B-B2ED5DF947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90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C88F0-D97B-4D94-9426-01E473694673}" type="datetime1">
              <a:rPr lang="pl-PL" smtClean="0"/>
              <a:pPr/>
              <a:t>2019-03-18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9D6B3-47AE-40BC-819B-B2ED5DF947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612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1601_18%20Informacja%20miesi&#281;czna.pdf" TargetMode="External"/><Relationship Id="rId3" Type="http://schemas.openxmlformats.org/officeDocument/2006/relationships/hyperlink" Target="ZUS%20OSW.pdf" TargetMode="External"/><Relationship Id="rId7" Type="http://schemas.openxmlformats.org/officeDocument/2006/relationships/hyperlink" Target="ZUS%20DRA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1597_18%20ZWUA.pdf" TargetMode="External"/><Relationship Id="rId5" Type="http://schemas.openxmlformats.org/officeDocument/2006/relationships/hyperlink" Target="1598_18%20RPA.pdf" TargetMode="External"/><Relationship Id="rId4" Type="http://schemas.openxmlformats.org/officeDocument/2006/relationships/hyperlink" Target="ZUS%20RIA.pdf" TargetMode="External"/><Relationship Id="rId9" Type="http://schemas.openxmlformats.org/officeDocument/2006/relationships/hyperlink" Target="2517_18%20Informacja%20roczna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akta.gov.p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zus.p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1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9278" y="538680"/>
            <a:ext cx="8928992" cy="381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B050"/>
                </a:solidFill>
              </a:rPr>
              <a:t>Bieżące rozliczenia  - nowy imienny raport miesięczny o przychodach ubezpieczonego / okresach pracy nauczycielskiej ZUS RPA</a:t>
            </a:r>
          </a:p>
          <a:p>
            <a:r>
              <a:rPr lang="pl-PL" sz="1400" dirty="0" smtClean="0">
                <a:solidFill>
                  <a:srgbClr val="002060"/>
                </a:solidFill>
              </a:rPr>
              <a:t>Od </a:t>
            </a:r>
            <a:r>
              <a:rPr lang="pl-PL" sz="1400" dirty="0">
                <a:solidFill>
                  <a:srgbClr val="002060"/>
                </a:solidFill>
              </a:rPr>
              <a:t>stycznia 2019 r. płatnicy </a:t>
            </a:r>
            <a:r>
              <a:rPr lang="pl-PL" sz="1400" dirty="0" smtClean="0">
                <a:solidFill>
                  <a:srgbClr val="002060"/>
                </a:solidFill>
              </a:rPr>
              <a:t>składek będą </a:t>
            </a:r>
            <a:r>
              <a:rPr lang="pl-PL" sz="1400" dirty="0">
                <a:solidFill>
                  <a:srgbClr val="002060"/>
                </a:solidFill>
              </a:rPr>
              <a:t>przekazywali </a:t>
            </a:r>
            <a:r>
              <a:rPr lang="pl-PL" sz="1400" dirty="0" smtClean="0">
                <a:solidFill>
                  <a:srgbClr val="002060"/>
                </a:solidFill>
              </a:rPr>
              <a:t>za ubezpieczonych </a:t>
            </a:r>
            <a:r>
              <a:rPr lang="pl-PL" sz="1400" dirty="0">
                <a:solidFill>
                  <a:srgbClr val="002060"/>
                </a:solidFill>
              </a:rPr>
              <a:t>szerszy zakres </a:t>
            </a:r>
            <a:r>
              <a:rPr lang="pl-PL" sz="1400" dirty="0" smtClean="0">
                <a:solidFill>
                  <a:srgbClr val="002060"/>
                </a:solidFill>
              </a:rPr>
              <a:t>danych, tj. o:</a:t>
            </a:r>
            <a:endParaRPr lang="pl-PL" sz="1400" dirty="0">
              <a:solidFill>
                <a:srgbClr val="002060"/>
              </a:solidFill>
            </a:endParaRPr>
          </a:p>
          <a:p>
            <a:pPr marL="444500" indent="-366713" algn="just"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002060"/>
                </a:solidFill>
              </a:rPr>
              <a:t>kwocie przychodu wypłaconego w danym miesiącu, ale należnego za inny rok kalendarzowy, który stanowi podstawę wymiaru składek na ubezpieczenie emerytalne i rentowe ,</a:t>
            </a:r>
          </a:p>
          <a:p>
            <a:pPr marL="444500" indent="-366713" algn="just"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002060"/>
                </a:solidFill>
              </a:rPr>
              <a:t>kwota przychodu wypłaconego w danym miesiącu, ale należnego za inny rok kalendarzowy, który stanowi podstawę wymiaru składek na ubezpieczenie wypadkowe,</a:t>
            </a:r>
          </a:p>
          <a:p>
            <a:pPr marL="444500" indent="-366713" algn="just">
              <a:buFont typeface="Wingdings" panose="05000000000000000000" pitchFamily="2" charset="2"/>
              <a:buChar char="ü"/>
            </a:pPr>
            <a:r>
              <a:rPr lang="pl-PL" sz="1200" dirty="0" smtClean="0">
                <a:solidFill>
                  <a:srgbClr val="002060"/>
                </a:solidFill>
              </a:rPr>
              <a:t>kwocie </a:t>
            </a:r>
            <a:r>
              <a:rPr lang="pl-PL" sz="1200" dirty="0">
                <a:solidFill>
                  <a:srgbClr val="002060"/>
                </a:solidFill>
              </a:rPr>
              <a:t>przychodu wypłaconego w danym miesiącu, obok wynagrodzenia za czas niezdolności do pracy, zasiłku chorobowego, macierzyńskiego, opiekuńczego, świadczenia rehabilitacyjnego, który w okresie pobierania tego wynagrodzenia lub zasiłku nie stanowi podstawy wymiaru składek na ubezpieczenia emerytalne i rentowe,</a:t>
            </a:r>
          </a:p>
          <a:p>
            <a:pPr marL="444500" indent="-366713" algn="just">
              <a:buFont typeface="Wingdings" panose="05000000000000000000" pitchFamily="2" charset="2"/>
              <a:buChar char="ü"/>
            </a:pPr>
            <a:r>
              <a:rPr lang="pl-PL" sz="1200" dirty="0" smtClean="0">
                <a:solidFill>
                  <a:srgbClr val="002060"/>
                </a:solidFill>
              </a:rPr>
              <a:t>kwocie </a:t>
            </a:r>
            <a:r>
              <a:rPr lang="pl-PL" sz="1200" dirty="0">
                <a:solidFill>
                  <a:srgbClr val="002060"/>
                </a:solidFill>
              </a:rPr>
              <a:t>przychodu wypłaconego w danym miesiącu, obok wynagrodzenia za czas niezdolności do pracy, zasiłku chorobowego, macierzyńskiego, opiekuńczego, świadczenia rehabilitacyjnego, który w okresie pobierania tego wynagrodzenia lub zasiłku nie stanowi podstawy wymiaru składek na ubezpieczenia emerytalne i rentowe i który jest należny za inny rok kalendarzowy,</a:t>
            </a:r>
          </a:p>
          <a:p>
            <a:pPr marL="444500" indent="-366713" algn="just"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002060"/>
                </a:solidFill>
              </a:rPr>
              <a:t>okresach wykonywania pracy </a:t>
            </a:r>
            <a:r>
              <a:rPr lang="pl-PL" sz="1200" dirty="0" smtClean="0">
                <a:solidFill>
                  <a:srgbClr val="002060"/>
                </a:solidFill>
              </a:rPr>
              <a:t>nauczycielskiej.</a:t>
            </a:r>
            <a:endParaRPr lang="pl-PL" sz="1200" dirty="0">
              <a:solidFill>
                <a:srgbClr val="002060"/>
              </a:solidFill>
            </a:endParaRPr>
          </a:p>
          <a:p>
            <a:endParaRPr lang="pl-PL" sz="1400" dirty="0" smtClean="0">
              <a:solidFill>
                <a:srgbClr val="002060"/>
              </a:solidFill>
            </a:endParaRPr>
          </a:p>
          <a:p>
            <a:r>
              <a:rPr lang="pl-PL" sz="1200" b="1" dirty="0" smtClean="0">
                <a:solidFill>
                  <a:srgbClr val="002060"/>
                </a:solidFill>
              </a:rPr>
              <a:t>Dane </a:t>
            </a:r>
            <a:r>
              <a:rPr lang="pl-PL" sz="1200" b="1" dirty="0">
                <a:solidFill>
                  <a:srgbClr val="002060"/>
                </a:solidFill>
              </a:rPr>
              <a:t>z dokumentu ZUS RIA i ZUS RPA będą zapisane na koncie ubezpieczonego -  </a:t>
            </a:r>
            <a:r>
              <a:rPr lang="pl-PL" sz="1200" b="1" dirty="0" smtClean="0">
                <a:solidFill>
                  <a:srgbClr val="002060"/>
                </a:solidFill>
              </a:rPr>
              <a:t>na </a:t>
            </a:r>
            <a:r>
              <a:rPr lang="pl-PL" sz="1200" b="1" dirty="0">
                <a:solidFill>
                  <a:srgbClr val="002060"/>
                </a:solidFill>
              </a:rPr>
              <a:t>podstawie tych danych będzie ustalane prawo do świadczeń emerytalnych i rentowych oraz ich </a:t>
            </a:r>
            <a:r>
              <a:rPr lang="pl-PL" sz="1200" b="1" dirty="0" smtClean="0">
                <a:solidFill>
                  <a:srgbClr val="002060"/>
                </a:solidFill>
              </a:rPr>
              <a:t>wysokość</a:t>
            </a:r>
            <a:r>
              <a:rPr lang="pl-PL" sz="1400" b="1" dirty="0" smtClean="0">
                <a:solidFill>
                  <a:srgbClr val="002060"/>
                </a:solidFill>
              </a:rPr>
              <a:t>.</a:t>
            </a:r>
            <a:endParaRPr lang="pl-PL" sz="1400" b="1" dirty="0">
              <a:solidFill>
                <a:srgbClr val="002060"/>
              </a:solidFill>
            </a:endParaRPr>
          </a:p>
          <a:p>
            <a:pPr lvl="0"/>
            <a:endParaRPr lang="pl-PL" sz="1400" dirty="0"/>
          </a:p>
        </p:txBody>
      </p:sp>
      <p:sp>
        <p:nvSpPr>
          <p:cNvPr id="3" name="Prostokąt 2"/>
          <p:cNvSpPr/>
          <p:nvPr/>
        </p:nvSpPr>
        <p:spPr>
          <a:xfrm>
            <a:off x="149154" y="3507854"/>
            <a:ext cx="8799640" cy="5760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1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4178" y="1131590"/>
            <a:ext cx="83529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7200" b="1" dirty="0" smtClean="0">
                <a:solidFill>
                  <a:srgbClr val="00B050"/>
                </a:solidFill>
              </a:rPr>
              <a:t>Formularze ubezpieczeniowe</a:t>
            </a:r>
          </a:p>
          <a:p>
            <a:endParaRPr lang="pl-PL" sz="1400" dirty="0">
              <a:solidFill>
                <a:srgbClr val="002060"/>
              </a:solidFill>
            </a:endParaRPr>
          </a:p>
          <a:p>
            <a:pPr lvl="0"/>
            <a:endParaRPr lang="pl-PL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94050" y="55552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 smtClean="0">
                <a:solidFill>
                  <a:srgbClr val="00B050"/>
                </a:solidFill>
              </a:rPr>
              <a:t>Nowe </a:t>
            </a:r>
            <a:r>
              <a:rPr lang="pl-PL" sz="2000" b="1" dirty="0">
                <a:solidFill>
                  <a:srgbClr val="00B050"/>
                </a:solidFill>
              </a:rPr>
              <a:t>formularze: </a:t>
            </a:r>
            <a:endParaRPr lang="pl-PL" sz="20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00B050"/>
                </a:solidFill>
                <a:hlinkClick r:id="rId3" action="ppaction://hlinkfile"/>
              </a:rPr>
              <a:t>ZUS OSW – oświadczenie o zamiarze przekazania raportów informacyjnych</a:t>
            </a:r>
            <a:r>
              <a:rPr lang="pl-PL" sz="2000" b="1" dirty="0" smtClean="0">
                <a:solidFill>
                  <a:srgbClr val="00B050"/>
                </a:solidFill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00B050"/>
                </a:solidFill>
                <a:hlinkClick r:id="rId4" action="ppaction://hlinkfile"/>
              </a:rPr>
              <a:t>ZUS RIA – raport informacyjny</a:t>
            </a:r>
            <a:endParaRPr lang="pl-PL" sz="2000" b="1" dirty="0" smtClean="0">
              <a:solidFill>
                <a:srgbClr val="00B050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00B050"/>
                </a:solidFill>
                <a:hlinkClick r:id="rId5" action="ppaction://hlinkfile"/>
              </a:rPr>
              <a:t>ZUS RPA – imienny raport miesięczny o przychodach ubezpieczonego / okresach pracy nauczycielskiej</a:t>
            </a:r>
            <a:endParaRPr lang="pl-PL" sz="2000" b="1" dirty="0" smtClean="0">
              <a:solidFill>
                <a:srgbClr val="00B050"/>
              </a:solidFill>
            </a:endParaRPr>
          </a:p>
          <a:p>
            <a:pPr lvl="0">
              <a:spcAft>
                <a:spcPts val="600"/>
              </a:spcAft>
            </a:pPr>
            <a:r>
              <a:rPr lang="pl-PL" sz="2000" b="1" dirty="0" smtClean="0">
                <a:solidFill>
                  <a:srgbClr val="00B050"/>
                </a:solidFill>
              </a:rPr>
              <a:t>Zmiany w formularzach: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00B050"/>
                </a:solidFill>
                <a:hlinkClick r:id="rId6" action="ppaction://hlinkfile"/>
              </a:rPr>
              <a:t>ZUS </a:t>
            </a:r>
            <a:r>
              <a:rPr lang="pl-PL" sz="2000" b="1" dirty="0">
                <a:solidFill>
                  <a:srgbClr val="00B050"/>
                </a:solidFill>
                <a:hlinkClick r:id="rId6" action="ppaction://hlinkfile"/>
              </a:rPr>
              <a:t>ZWUA – wyrejestrowanie z </a:t>
            </a:r>
            <a:r>
              <a:rPr lang="pl-PL" sz="2000" b="1" dirty="0" smtClean="0">
                <a:solidFill>
                  <a:srgbClr val="00B050"/>
                </a:solidFill>
                <a:hlinkClick r:id="rId6" action="ppaction://hlinkfile"/>
              </a:rPr>
              <a:t>ubezpieczeń</a:t>
            </a:r>
            <a:endParaRPr lang="pl-PL" sz="2000" b="1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00B050"/>
                </a:solidFill>
                <a:hlinkClick r:id="rId7" action="ppaction://hlinkfile"/>
              </a:rPr>
              <a:t>ZUS </a:t>
            </a:r>
            <a:r>
              <a:rPr lang="pl-PL" sz="2000" b="1" dirty="0">
                <a:solidFill>
                  <a:srgbClr val="00B050"/>
                </a:solidFill>
                <a:hlinkClick r:id="rId7" action="ppaction://hlinkfile"/>
              </a:rPr>
              <a:t>DRA – deklaracja </a:t>
            </a:r>
            <a:r>
              <a:rPr lang="pl-PL" sz="2000" b="1" dirty="0" smtClean="0">
                <a:solidFill>
                  <a:srgbClr val="00B050"/>
                </a:solidFill>
                <a:hlinkClick r:id="rId7" action="ppaction://hlinkfile"/>
              </a:rPr>
              <a:t>rozliczeniowa</a:t>
            </a:r>
            <a:endParaRPr lang="pl-PL" sz="2000" b="1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00B050"/>
                </a:solidFill>
                <a:hlinkClick r:id="rId8" action="ppaction://hlinkfile"/>
              </a:rPr>
              <a:t>IM </a:t>
            </a:r>
            <a:r>
              <a:rPr lang="pl-PL" sz="2000" b="1" dirty="0">
                <a:solidFill>
                  <a:srgbClr val="00B050"/>
                </a:solidFill>
                <a:hlinkClick r:id="rId8" action="ppaction://hlinkfile"/>
              </a:rPr>
              <a:t>- informacja </a:t>
            </a:r>
            <a:r>
              <a:rPr lang="pl-PL" sz="2000" b="1" dirty="0" smtClean="0">
                <a:solidFill>
                  <a:srgbClr val="00B050"/>
                </a:solidFill>
                <a:hlinkClick r:id="rId8" action="ppaction://hlinkfile"/>
              </a:rPr>
              <a:t>miesięczna dla </a:t>
            </a:r>
            <a:r>
              <a:rPr lang="pl-PL" sz="2000" b="1" dirty="0">
                <a:solidFill>
                  <a:srgbClr val="00B050"/>
                </a:solidFill>
                <a:hlinkClick r:id="rId8" action="ppaction://hlinkfile"/>
              </a:rPr>
              <a:t>osoby </a:t>
            </a:r>
            <a:r>
              <a:rPr lang="pl-PL" sz="2000" b="1" dirty="0" smtClean="0">
                <a:solidFill>
                  <a:srgbClr val="00B050"/>
                </a:solidFill>
                <a:hlinkClick r:id="rId8" action="ppaction://hlinkfile"/>
              </a:rPr>
              <a:t>ubezpieczonej</a:t>
            </a:r>
            <a:endParaRPr lang="pl-PL" sz="2000" b="1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00B050"/>
                </a:solidFill>
                <a:hlinkClick r:id="rId9" action="ppaction://hlinkfile"/>
              </a:rPr>
              <a:t>IR </a:t>
            </a:r>
            <a:r>
              <a:rPr lang="pl-PL" sz="2000" b="1" dirty="0">
                <a:solidFill>
                  <a:srgbClr val="00B050"/>
                </a:solidFill>
                <a:hlinkClick r:id="rId9" action="ppaction://hlinkfile"/>
              </a:rPr>
              <a:t>-  </a:t>
            </a:r>
            <a:r>
              <a:rPr lang="pl-PL" sz="2000" b="1" dirty="0" smtClean="0">
                <a:solidFill>
                  <a:srgbClr val="00B050"/>
                </a:solidFill>
                <a:hlinkClick r:id="rId9" action="ppaction://hlinkfile"/>
              </a:rPr>
              <a:t>informacja roczna </a:t>
            </a:r>
            <a:r>
              <a:rPr lang="pl-PL" sz="2000" b="1" dirty="0">
                <a:solidFill>
                  <a:srgbClr val="00B050"/>
                </a:solidFill>
                <a:hlinkClick r:id="rId9" action="ppaction://hlinkfile"/>
              </a:rPr>
              <a:t>dla osoby </a:t>
            </a:r>
            <a:r>
              <a:rPr lang="pl-PL" sz="2000" b="1" dirty="0" smtClean="0">
                <a:solidFill>
                  <a:srgbClr val="00B050"/>
                </a:solidFill>
                <a:hlinkClick r:id="rId9" action="ppaction://hlinkfile"/>
              </a:rPr>
              <a:t>ubezpieczonej</a:t>
            </a:r>
            <a:endParaRPr lang="pl-PL" sz="2000" b="1" dirty="0" smtClean="0">
              <a:solidFill>
                <a:srgbClr val="00B050"/>
              </a:solidFill>
            </a:endParaRPr>
          </a:p>
          <a:p>
            <a:endParaRPr lang="pl-PL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699542"/>
            <a:ext cx="8784976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l-PL" sz="2000" b="1" dirty="0" smtClean="0">
                <a:solidFill>
                  <a:srgbClr val="00B050"/>
                </a:solidFill>
              </a:rPr>
              <a:t>Co oznaczają zmiany od 1.01.2019 r. dla </a:t>
            </a:r>
            <a:r>
              <a:rPr lang="pl-PL" sz="2000" b="1" dirty="0">
                <a:solidFill>
                  <a:srgbClr val="00B050"/>
                </a:solidFill>
              </a:rPr>
              <a:t>płatników składek </a:t>
            </a:r>
            <a:endParaRPr lang="pl-PL" sz="2000" b="1" dirty="0" smtClean="0">
              <a:solidFill>
                <a:srgbClr val="00B050"/>
              </a:solidFill>
            </a:endParaRPr>
          </a:p>
          <a:p>
            <a:pPr marL="265113" lvl="1" indent="-26511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rgbClr val="002060"/>
                </a:solidFill>
              </a:rPr>
              <a:t>Możliwość decydowania </a:t>
            </a:r>
            <a:r>
              <a:rPr lang="pl-PL" sz="1400" dirty="0" smtClean="0">
                <a:solidFill>
                  <a:srgbClr val="002060"/>
                </a:solidFill>
              </a:rPr>
              <a:t>o </a:t>
            </a:r>
            <a:r>
              <a:rPr lang="pl-PL" sz="1400" dirty="0">
                <a:solidFill>
                  <a:srgbClr val="002060"/>
                </a:solidFill>
              </a:rPr>
              <a:t>formie prowadzenia </a:t>
            </a:r>
            <a:r>
              <a:rPr lang="pl-PL" sz="1400" dirty="0" smtClean="0">
                <a:solidFill>
                  <a:srgbClr val="002060"/>
                </a:solidFill>
              </a:rPr>
              <a:t>dokumentacji</a:t>
            </a:r>
            <a:r>
              <a:rPr lang="pl-PL" sz="1400" dirty="0">
                <a:solidFill>
                  <a:srgbClr val="002060"/>
                </a:solidFill>
              </a:rPr>
              <a:t>:</a:t>
            </a:r>
            <a:endParaRPr lang="pl-PL" sz="1400" dirty="0" smtClean="0">
              <a:solidFill>
                <a:srgbClr val="002060"/>
              </a:solidFill>
            </a:endParaRPr>
          </a:p>
          <a:p>
            <a:pPr marL="447675" lvl="2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02060"/>
                </a:solidFill>
              </a:rPr>
              <a:t>papierowa bądź elektroniczna</a:t>
            </a:r>
          </a:p>
          <a:p>
            <a:pPr marL="447675" lvl="2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02060"/>
                </a:solidFill>
              </a:rPr>
              <a:t>przystąpienie </a:t>
            </a:r>
            <a:r>
              <a:rPr lang="pl-PL" sz="1400" dirty="0">
                <a:solidFill>
                  <a:srgbClr val="002060"/>
                </a:solidFill>
              </a:rPr>
              <a:t>do procesu elektronizacji akt pracowniczych w dowolnym </a:t>
            </a:r>
            <a:r>
              <a:rPr lang="pl-PL" sz="1400" dirty="0" smtClean="0">
                <a:solidFill>
                  <a:srgbClr val="002060"/>
                </a:solidFill>
              </a:rPr>
              <a:t>momencie - </a:t>
            </a:r>
            <a:r>
              <a:rPr lang="pl-PL" sz="1400" dirty="0">
                <a:solidFill>
                  <a:srgbClr val="002060"/>
                </a:solidFill>
              </a:rPr>
              <a:t>bez ograniczenia </a:t>
            </a:r>
            <a:r>
              <a:rPr lang="pl-PL" sz="1400" dirty="0" smtClean="0">
                <a:solidFill>
                  <a:srgbClr val="002060"/>
                </a:solidFill>
              </a:rPr>
              <a:t>ustawowego</a:t>
            </a:r>
            <a:endParaRPr lang="pl-PL" sz="1400" dirty="0">
              <a:solidFill>
                <a:srgbClr val="002060"/>
              </a:solidFill>
            </a:endParaRPr>
          </a:p>
          <a:p>
            <a:pPr marL="447675" lvl="2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02060"/>
                </a:solidFill>
              </a:rPr>
              <a:t>dokument </a:t>
            </a:r>
            <a:r>
              <a:rPr lang="pl-PL" sz="1400" dirty="0">
                <a:solidFill>
                  <a:srgbClr val="002060"/>
                </a:solidFill>
              </a:rPr>
              <a:t>prowadzony </a:t>
            </a:r>
            <a:r>
              <a:rPr lang="pl-PL" sz="1400" dirty="0" smtClean="0">
                <a:solidFill>
                  <a:srgbClr val="002060"/>
                </a:solidFill>
              </a:rPr>
              <a:t>w </a:t>
            </a:r>
            <a:r>
              <a:rPr lang="pl-PL" sz="1400" dirty="0">
                <a:solidFill>
                  <a:srgbClr val="002060"/>
                </a:solidFill>
              </a:rPr>
              <a:t>formie elektronicznej ma taką samą moc prawną jak papierowy.</a:t>
            </a:r>
          </a:p>
          <a:p>
            <a:pPr marL="265113" lvl="1" indent="-26511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l-PL" sz="1400" dirty="0" smtClean="0">
                <a:solidFill>
                  <a:srgbClr val="002060"/>
                </a:solidFill>
              </a:rPr>
              <a:t>Możliwość  </a:t>
            </a:r>
            <a:r>
              <a:rPr lang="pl-PL" sz="1400" dirty="0">
                <a:solidFill>
                  <a:srgbClr val="002060"/>
                </a:solidFill>
              </a:rPr>
              <a:t>zmniejszenia kosztów utrzymania dokumentacji związanej z zatrudnieniem pracowników i </a:t>
            </a:r>
            <a:r>
              <a:rPr lang="pl-PL" sz="1400" dirty="0" smtClean="0">
                <a:solidFill>
                  <a:srgbClr val="002060"/>
                </a:solidFill>
              </a:rPr>
              <a:t>zleceniobiorców</a:t>
            </a:r>
          </a:p>
          <a:p>
            <a:pPr marL="446088" lvl="2" indent="-180975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02060"/>
                </a:solidFill>
              </a:rPr>
              <a:t>skrócenie </a:t>
            </a:r>
            <a:r>
              <a:rPr lang="pl-PL" sz="1400" dirty="0">
                <a:solidFill>
                  <a:srgbClr val="002060"/>
                </a:solidFill>
              </a:rPr>
              <a:t>okresu przechowywania dokumentacji pracowników i zleceniobiorców</a:t>
            </a:r>
            <a:endParaRPr lang="pl-PL" sz="1400" dirty="0" smtClean="0">
              <a:solidFill>
                <a:srgbClr val="002060"/>
              </a:solidFill>
            </a:endParaRPr>
          </a:p>
          <a:p>
            <a:pPr marL="265113" lvl="1" indent="-26511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rgbClr val="002060"/>
                </a:solidFill>
              </a:rPr>
              <a:t>Możliwość wystawiania mniejszej liczby zaświadczeń potwierdzających dane niezbędne do ustalenia prawa i wysokości świadczeń – dane te zapiszemy na koncie ubezpieczonego i uwzględnimy dla celów przyznania i obliczenia świadczenia. </a:t>
            </a:r>
          </a:p>
          <a:p>
            <a:pPr marL="265113" lvl="1" indent="-265113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l-PL" sz="1400" dirty="0" smtClean="0">
                <a:solidFill>
                  <a:srgbClr val="002060"/>
                </a:solidFill>
              </a:rPr>
              <a:t>Zwiększenie </a:t>
            </a:r>
            <a:r>
              <a:rPr lang="pl-PL" sz="1400" dirty="0">
                <a:solidFill>
                  <a:srgbClr val="002060"/>
                </a:solidFill>
              </a:rPr>
              <a:t>zakresu danych przekazywanych na bieżąco </a:t>
            </a:r>
            <a:r>
              <a:rPr lang="pl-PL" sz="1400" dirty="0" smtClean="0">
                <a:solidFill>
                  <a:srgbClr val="002060"/>
                </a:solidFill>
              </a:rPr>
              <a:t>do </a:t>
            </a:r>
            <a:r>
              <a:rPr lang="pl-PL" sz="1400" dirty="0">
                <a:solidFill>
                  <a:srgbClr val="002060"/>
                </a:solidFill>
              </a:rPr>
              <a:t>ZUS.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l-PL" sz="1600" dirty="0" smtClean="0">
              <a:solidFill>
                <a:srgbClr val="002060"/>
              </a:solidFill>
            </a:endParaRPr>
          </a:p>
          <a:p>
            <a:pPr lvl="0">
              <a:spcBef>
                <a:spcPts val="500"/>
              </a:spcBef>
              <a:spcAft>
                <a:spcPts val="500"/>
              </a:spcAft>
            </a:pPr>
            <a:endParaRPr lang="pl-PL" sz="1400" dirty="0">
              <a:solidFill>
                <a:srgbClr val="002060"/>
              </a:solidFill>
            </a:endParaRPr>
          </a:p>
          <a:p>
            <a:pPr lvl="0"/>
            <a:r>
              <a:rPr lang="pl-PL" sz="1400" dirty="0" smtClean="0"/>
              <a:t>      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1047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75582" y="1995686"/>
            <a:ext cx="83529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>
              <a:solidFill>
                <a:srgbClr val="00B050"/>
              </a:solidFill>
            </a:endParaRPr>
          </a:p>
          <a:p>
            <a:r>
              <a:rPr lang="pl-PL" sz="1400" dirty="0" smtClean="0">
                <a:solidFill>
                  <a:srgbClr val="002060"/>
                </a:solidFill>
              </a:rPr>
              <a:t> </a:t>
            </a:r>
            <a:r>
              <a:rPr lang="pl-PL" sz="1400" b="1" dirty="0" smtClean="0">
                <a:solidFill>
                  <a:srgbClr val="00B050"/>
                </a:solidFill>
              </a:rPr>
              <a:t/>
            </a:r>
            <a:br>
              <a:rPr lang="pl-PL" sz="1400" b="1" dirty="0" smtClean="0">
                <a:solidFill>
                  <a:srgbClr val="00B050"/>
                </a:solidFill>
              </a:rPr>
            </a:br>
            <a:endParaRPr lang="pl-PL" sz="1400" b="1" dirty="0">
              <a:solidFill>
                <a:srgbClr val="00B05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195736" y="17448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B050"/>
                </a:solidFill>
              </a:rPr>
              <a:t>Dziękuję za uwagę</a:t>
            </a:r>
            <a:endParaRPr lang="pl-PL" sz="4000" b="1" dirty="0">
              <a:solidFill>
                <a:srgbClr val="00B05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55776" y="2571750"/>
            <a:ext cx="381642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solidFill>
                  <a:srgbClr val="002060"/>
                </a:solidFill>
                <a:hlinkClick r:id="rId3"/>
              </a:rPr>
              <a:t>www.e-akta.gov.pl</a:t>
            </a:r>
            <a:endParaRPr lang="pl-PL" sz="3600" dirty="0">
              <a:solidFill>
                <a:srgbClr val="002060"/>
              </a:solidFill>
            </a:endParaRPr>
          </a:p>
          <a:p>
            <a:pPr algn="ctr"/>
            <a:r>
              <a:rPr lang="pl-PL" sz="3600" dirty="0" smtClean="0">
                <a:solidFill>
                  <a:srgbClr val="002060"/>
                </a:solidFill>
              </a:rPr>
              <a:t> </a:t>
            </a:r>
            <a:r>
              <a:rPr lang="pl-PL" sz="3600" dirty="0">
                <a:solidFill>
                  <a:srgbClr val="002060"/>
                </a:solidFill>
                <a:hlinkClick r:id="rId4"/>
              </a:rPr>
              <a:t>www.zus.pl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31"/>
          <p:cNvSpPr txBox="1">
            <a:spLocks noChangeArrowheads="1"/>
          </p:cNvSpPr>
          <p:nvPr/>
        </p:nvSpPr>
        <p:spPr bwMode="auto">
          <a:xfrm>
            <a:off x="323527" y="1764065"/>
            <a:ext cx="3600399" cy="18855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85000"/>
              </a:schemeClr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4288" tIns="32144" rIns="64288" bIns="32144">
            <a:no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Ustawa </a:t>
            </a:r>
            <a:r>
              <a:rPr lang="pl-PL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z dnia 10 stycznia 2018 r.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o zmianie niektórych ustaw w związku ze skróceniem okresu przechowywania akt pracowniczych oraz ich elektronizacją</a:t>
            </a:r>
          </a:p>
          <a:p>
            <a:pPr algn="ctr"/>
            <a:r>
              <a:rPr lang="pl-PL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(DZ. U z 2018 r. poz. 357</a:t>
            </a:r>
            <a:r>
              <a:rPr lang="pl-PL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01.01.2019 r.</a:t>
            </a:r>
            <a:endParaRPr lang="pl-PL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pole tekstowe 31"/>
          <p:cNvSpPr txBox="1">
            <a:spLocks noChangeArrowheads="1"/>
          </p:cNvSpPr>
          <p:nvPr/>
        </p:nvSpPr>
        <p:spPr bwMode="auto">
          <a:xfrm>
            <a:off x="4499991" y="1235270"/>
            <a:ext cx="4319801" cy="313668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85000"/>
              </a:schemeClr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4288" tIns="32144" rIns="64288" bIns="32144">
            <a:no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defTabSz="410730"/>
            <a:r>
              <a:rPr lang="pl-PL" sz="2400" b="1" kern="0" dirty="0">
                <a:solidFill>
                  <a:srgbClr val="003D6E"/>
                </a:solidFill>
                <a:latin typeface="Calibri"/>
                <a:sym typeface="Helvetica Light"/>
              </a:rPr>
              <a:t> </a:t>
            </a:r>
            <a:r>
              <a:rPr lang="pl-PL" sz="1100" b="1" dirty="0">
                <a:solidFill>
                  <a:srgbClr val="002060"/>
                </a:solidFill>
                <a:latin typeface="+mn-lt"/>
              </a:rPr>
              <a:t>Rozporządzenie Ministra Rodziny, Pracy  i Polityki Społecznej  </a:t>
            </a:r>
            <a:br>
              <a:rPr lang="pl-PL" sz="1100" b="1" dirty="0">
                <a:solidFill>
                  <a:srgbClr val="002060"/>
                </a:solidFill>
                <a:latin typeface="+mn-lt"/>
              </a:rPr>
            </a:br>
            <a:r>
              <a:rPr lang="pl-PL" sz="1100" b="1" dirty="0">
                <a:solidFill>
                  <a:srgbClr val="002060"/>
                </a:solidFill>
                <a:latin typeface="+mn-lt"/>
              </a:rPr>
              <a:t>z dnia </a:t>
            </a:r>
            <a:r>
              <a:rPr lang="pl-PL" sz="1100" b="1" dirty="0" smtClean="0">
                <a:solidFill>
                  <a:srgbClr val="002060"/>
                </a:solidFill>
                <a:latin typeface="+mn-lt"/>
              </a:rPr>
              <a:t>20 grudnia 2018 </a:t>
            </a:r>
            <a:r>
              <a:rPr lang="pl-PL" sz="1100" b="1" dirty="0">
                <a:solidFill>
                  <a:srgbClr val="002060"/>
                </a:solidFill>
                <a:latin typeface="+mn-lt"/>
              </a:rPr>
              <a:t>r. </a:t>
            </a:r>
          </a:p>
          <a:p>
            <a:pPr algn="ctr" defTabSz="410730"/>
            <a:r>
              <a:rPr lang="pl-PL" sz="1100" dirty="0">
                <a:solidFill>
                  <a:srgbClr val="002060"/>
                </a:solidFill>
                <a:latin typeface="+mn-lt"/>
              </a:rPr>
              <a:t>w sprawie określenia wzorów zgłoszeń do ubezpieczeń społecznych i ubezpieczenia zdrowotnego, imiennych raportów miesięcznych i imiennych raportów miesięcznych korygujących, zgłoszeń płatnika składek, deklaracji rozliczeniowych i deklaracji rozliczeniowych korygujących, zgłoszeń danych o pracy w szczególnych warunkach lub o szczególnym charakterze, raportów informacyjnych, oświadczeń o zamiarze przekazania raportów informacyjnych oraz innych dokumentów</a:t>
            </a:r>
          </a:p>
          <a:p>
            <a:pPr algn="ctr" defTabSz="410730" fontAlgn="auto"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285750" indent="-285750" algn="ctr" defTabSz="41073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rgbClr val="002060"/>
                </a:solidFill>
                <a:latin typeface="+mn-lt"/>
              </a:rPr>
              <a:t>nowe wzory </a:t>
            </a:r>
            <a:r>
              <a:rPr lang="pl-PL" sz="1000" dirty="0">
                <a:solidFill>
                  <a:srgbClr val="002060"/>
                </a:solidFill>
                <a:latin typeface="+mn-lt"/>
              </a:rPr>
              <a:t>dokumentów </a:t>
            </a:r>
            <a:r>
              <a:rPr lang="pl-PL" sz="1000" dirty="0" smtClean="0">
                <a:solidFill>
                  <a:srgbClr val="002060"/>
                </a:solidFill>
                <a:latin typeface="+mn-lt"/>
              </a:rPr>
              <a:t>ubezpieczeniowych, nowe kody używane </a:t>
            </a:r>
            <a:r>
              <a:rPr lang="pl-PL" sz="1000" dirty="0">
                <a:solidFill>
                  <a:srgbClr val="002060"/>
                </a:solidFill>
                <a:latin typeface="+mn-lt"/>
              </a:rPr>
              <a:t>w </a:t>
            </a:r>
            <a:r>
              <a:rPr lang="pl-PL" sz="1000" dirty="0" smtClean="0">
                <a:solidFill>
                  <a:srgbClr val="002060"/>
                </a:solidFill>
                <a:latin typeface="+mn-lt"/>
              </a:rPr>
              <a:t>dokumentach</a:t>
            </a:r>
          </a:p>
          <a:p>
            <a:pPr algn="ctr" defTabSz="410730"/>
            <a:r>
              <a:rPr lang="pl-PL" sz="1800" dirty="0" smtClean="0">
                <a:solidFill>
                  <a:srgbClr val="FF0000"/>
                </a:solidFill>
                <a:latin typeface="+mn-lt"/>
              </a:rPr>
              <a:t>(DZ.U. 2018, poz. 2495)</a:t>
            </a:r>
            <a:endParaRPr lang="pl-PL" sz="1800" dirty="0">
              <a:solidFill>
                <a:srgbClr val="FF0000"/>
              </a:solidFill>
              <a:latin typeface="+mn-lt"/>
            </a:endParaRPr>
          </a:p>
          <a:p>
            <a:pPr marL="285750" indent="-285750" algn="ctr" defTabSz="41073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10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80191" y="835159"/>
            <a:ext cx="8639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000" b="1" dirty="0" smtClean="0">
                <a:solidFill>
                  <a:srgbClr val="00B050"/>
                </a:solidFill>
              </a:rPr>
              <a:t>Legislacja</a:t>
            </a:r>
            <a:endParaRPr lang="pl-PL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0907" y="915566"/>
            <a:ext cx="8424936" cy="3698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b="1" dirty="0">
                <a:solidFill>
                  <a:srgbClr val="00B050"/>
                </a:solidFill>
              </a:rPr>
              <a:t>Zakres zmian wprowadzonych ustawą </a:t>
            </a:r>
            <a:endParaRPr lang="pl-PL" sz="2400" b="1" dirty="0" smtClean="0">
              <a:solidFill>
                <a:srgbClr val="00B050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</a:rPr>
              <a:t>Skrócenie okresu </a:t>
            </a:r>
            <a:r>
              <a:rPr lang="pl-PL" sz="2000" dirty="0">
                <a:solidFill>
                  <a:srgbClr val="002060"/>
                </a:solidFill>
              </a:rPr>
              <a:t>przechowywania dokumentacji związanej </a:t>
            </a:r>
            <a:r>
              <a:rPr lang="pl-PL" sz="2000" dirty="0" smtClean="0">
                <a:solidFill>
                  <a:srgbClr val="002060"/>
                </a:solidFill>
              </a:rPr>
              <a:t>ze </a:t>
            </a:r>
            <a:r>
              <a:rPr lang="pl-PL" sz="2000" dirty="0">
                <a:solidFill>
                  <a:srgbClr val="002060"/>
                </a:solidFill>
              </a:rPr>
              <a:t>stosunkiem pracy oraz akt </a:t>
            </a:r>
            <a:r>
              <a:rPr lang="pl-PL" sz="2000" dirty="0" smtClean="0">
                <a:solidFill>
                  <a:srgbClr val="002060"/>
                </a:solidFill>
              </a:rPr>
              <a:t>osobowych  pracownika a także dokumentacji osoby zatrudnionej </a:t>
            </a:r>
            <a:r>
              <a:rPr lang="pl-PL" sz="2000" dirty="0">
                <a:solidFill>
                  <a:srgbClr val="002060"/>
                </a:solidFill>
              </a:rPr>
              <a:t>na umowę </a:t>
            </a:r>
            <a:r>
              <a:rPr lang="pl-PL" sz="2000" dirty="0" smtClean="0">
                <a:solidFill>
                  <a:srgbClr val="002060"/>
                </a:solidFill>
              </a:rPr>
              <a:t>zlecenia, agencyjną lub inną umowę o świadczenie usług, do której zgodnie z kodeksem cywilnym stosuje się przepisy dotyczące zlecenia (dalej łącznie określonych jako: „zleceniobiorcy”) -  </a:t>
            </a:r>
            <a:r>
              <a:rPr lang="pl-PL" sz="2000" b="1" dirty="0" smtClean="0">
                <a:solidFill>
                  <a:srgbClr val="00B050"/>
                </a:solidFill>
              </a:rPr>
              <a:t>z 50 do 10 lat.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l-PL" sz="1200" b="1" strike="sngStrike" dirty="0" smtClean="0">
              <a:solidFill>
                <a:srgbClr val="00B050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</a:rPr>
              <a:t>Umożliwienie </a:t>
            </a:r>
            <a:r>
              <a:rPr lang="pl-PL" sz="2000" dirty="0">
                <a:solidFill>
                  <a:srgbClr val="002060"/>
                </a:solidFill>
              </a:rPr>
              <a:t>pracodawcy </a:t>
            </a:r>
            <a:r>
              <a:rPr lang="pl-PL" sz="2000" dirty="0" smtClean="0">
                <a:solidFill>
                  <a:srgbClr val="002060"/>
                </a:solidFill>
              </a:rPr>
              <a:t>prowadzenia i </a:t>
            </a:r>
            <a:r>
              <a:rPr lang="pl-PL" sz="2000" dirty="0">
                <a:solidFill>
                  <a:srgbClr val="002060"/>
                </a:solidFill>
              </a:rPr>
              <a:t>przechowywania dokumentacji </a:t>
            </a:r>
            <a:r>
              <a:rPr lang="pl-PL" sz="2000" dirty="0" smtClean="0">
                <a:solidFill>
                  <a:srgbClr val="002060"/>
                </a:solidFill>
              </a:rPr>
              <a:t>w </a:t>
            </a:r>
            <a:r>
              <a:rPr lang="pl-PL" sz="2000" dirty="0">
                <a:solidFill>
                  <a:srgbClr val="002060"/>
                </a:solidFill>
              </a:rPr>
              <a:t>wybranej przez siebie postaci – </a:t>
            </a:r>
            <a:r>
              <a:rPr lang="pl-PL" sz="2000" dirty="0">
                <a:solidFill>
                  <a:srgbClr val="00B050"/>
                </a:solidFill>
              </a:rPr>
              <a:t>papierowo lub </a:t>
            </a:r>
            <a:r>
              <a:rPr lang="pl-PL" sz="2000" dirty="0" smtClean="0">
                <a:solidFill>
                  <a:srgbClr val="00B050"/>
                </a:solidFill>
              </a:rPr>
              <a:t>elektronicznie</a:t>
            </a:r>
            <a:r>
              <a:rPr lang="pl-PL" sz="2000" dirty="0" smtClean="0">
                <a:solidFill>
                  <a:srgbClr val="002060"/>
                </a:solidFill>
              </a:rPr>
              <a:t>.</a:t>
            </a:r>
            <a:endParaRPr lang="pl-PL" sz="2000" dirty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l-PL" b="1" dirty="0"/>
              <a:t> </a:t>
            </a:r>
            <a:endParaRPr lang="pl-PL" dirty="0"/>
          </a:p>
          <a:p>
            <a:pPr lvl="0"/>
            <a:r>
              <a:rPr lang="pl-PL" sz="1400" dirty="0" smtClean="0"/>
              <a:t>      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1520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0907" y="771550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 smtClean="0"/>
              <a:t>       </a:t>
            </a:r>
            <a:endParaRPr lang="pl-PL" sz="1400" dirty="0"/>
          </a:p>
        </p:txBody>
      </p:sp>
      <p:sp>
        <p:nvSpPr>
          <p:cNvPr id="5" name="Prostokąt 4"/>
          <p:cNvSpPr/>
          <p:nvPr/>
        </p:nvSpPr>
        <p:spPr>
          <a:xfrm>
            <a:off x="395535" y="915566"/>
            <a:ext cx="7776865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pl-PL" sz="1400" b="1" dirty="0" smtClean="0">
                <a:solidFill>
                  <a:srgbClr val="002060"/>
                </a:solidFill>
              </a:rPr>
              <a:t>Jak długo musisz przechowywać dokumentację pracowniczą </a:t>
            </a:r>
            <a:r>
              <a:rPr lang="pl-PL" b="1" dirty="0"/>
              <a:t> </a:t>
            </a:r>
            <a:endParaRPr lang="pl-PL" dirty="0"/>
          </a:p>
          <a:p>
            <a:pPr lvl="0"/>
            <a:r>
              <a:rPr lang="pl-PL" sz="1400" dirty="0" smtClean="0"/>
              <a:t>       </a:t>
            </a:r>
            <a:endParaRPr lang="pl-PL" sz="1400" dirty="0"/>
          </a:p>
        </p:txBody>
      </p:sp>
      <p:cxnSp>
        <p:nvCxnSpPr>
          <p:cNvPr id="3" name="Łącznik prostoliniowy 2"/>
          <p:cNvCxnSpPr/>
          <p:nvPr/>
        </p:nvCxnSpPr>
        <p:spPr>
          <a:xfrm>
            <a:off x="395536" y="2571750"/>
            <a:ext cx="777686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2483768" y="1436318"/>
            <a:ext cx="0" cy="232356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>
            <a:off x="5940152" y="1472322"/>
            <a:ext cx="0" cy="22515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395536" y="3723620"/>
            <a:ext cx="7776864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pl-PL" sz="1400" b="1" dirty="0" smtClean="0">
                <a:solidFill>
                  <a:srgbClr val="002060"/>
                </a:solidFill>
              </a:rPr>
              <a:t>Kiedy zatrudniłeś pracownika po raz pierwszy </a:t>
            </a:r>
            <a:r>
              <a:rPr lang="pl-PL" b="1" dirty="0"/>
              <a:t> </a:t>
            </a:r>
            <a:endParaRPr lang="pl-PL" dirty="0"/>
          </a:p>
          <a:p>
            <a:pPr lvl="0"/>
            <a:r>
              <a:rPr lang="pl-PL" sz="1400" dirty="0" smtClean="0"/>
              <a:t>       </a:t>
            </a:r>
            <a:endParaRPr lang="pl-PL" sz="1400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467544" y="1525990"/>
            <a:ext cx="1656184" cy="8297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zaokrąglony 12"/>
          <p:cNvSpPr/>
          <p:nvPr/>
        </p:nvSpPr>
        <p:spPr>
          <a:xfrm>
            <a:off x="467544" y="2783128"/>
            <a:ext cx="1656184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zaokrąglony 13"/>
          <p:cNvSpPr/>
          <p:nvPr/>
        </p:nvSpPr>
        <p:spPr>
          <a:xfrm>
            <a:off x="2726546" y="1543943"/>
            <a:ext cx="2880320" cy="8297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zaokrąglony 14"/>
          <p:cNvSpPr/>
          <p:nvPr/>
        </p:nvSpPr>
        <p:spPr>
          <a:xfrm>
            <a:off x="2726546" y="2794159"/>
            <a:ext cx="288032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6444208" y="1525989"/>
            <a:ext cx="1728192" cy="8297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zaokrąglony 16"/>
          <p:cNvSpPr/>
          <p:nvPr/>
        </p:nvSpPr>
        <p:spPr>
          <a:xfrm>
            <a:off x="6444208" y="2771781"/>
            <a:ext cx="1728192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2809333" y="163564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2060"/>
                </a:solidFill>
              </a:rPr>
              <a:t>10 lub 50 lat - </a:t>
            </a:r>
            <a:r>
              <a:rPr lang="pl-PL" sz="1200" b="1" dirty="0" smtClean="0">
                <a:solidFill>
                  <a:srgbClr val="00B050"/>
                </a:solidFill>
              </a:rPr>
              <a:t>decyduje pracodawca</a:t>
            </a:r>
            <a:br>
              <a:rPr lang="pl-PL" sz="1200" b="1" dirty="0" smtClean="0">
                <a:solidFill>
                  <a:srgbClr val="00B050"/>
                </a:solidFill>
              </a:rPr>
            </a:br>
            <a:r>
              <a:rPr lang="pl-PL" sz="1200" b="1" dirty="0" smtClean="0">
                <a:solidFill>
                  <a:srgbClr val="002060"/>
                </a:solidFill>
              </a:rPr>
              <a:t>(10 lat, jeśli złoży oświadczenie ZUS OSW i raport informacyjny ZUS RIA</a:t>
            </a:r>
            <a:r>
              <a:rPr lang="pl-PL" sz="1200" dirty="0" smtClean="0">
                <a:solidFill>
                  <a:srgbClr val="002060"/>
                </a:solidFill>
              </a:rPr>
              <a:t>)</a:t>
            </a:r>
            <a:endParaRPr lang="pl-PL" sz="1200" dirty="0">
              <a:solidFill>
                <a:srgbClr val="00206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730814" y="180235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2060"/>
                </a:solidFill>
              </a:rPr>
              <a:t>50 lat</a:t>
            </a:r>
            <a:endParaRPr lang="pl-PL" sz="1200" b="1" dirty="0">
              <a:solidFill>
                <a:srgbClr val="00206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624228" y="180235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2060"/>
                </a:solidFill>
              </a:rPr>
              <a:t>10 lat</a:t>
            </a:r>
            <a:endParaRPr lang="pl-PL" sz="1200" b="1" dirty="0">
              <a:solidFill>
                <a:srgbClr val="00206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682794" y="297969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2060"/>
                </a:solidFill>
              </a:rPr>
              <a:t>przed 1999 r. </a:t>
            </a:r>
            <a:endParaRPr lang="pl-PL" sz="1200" b="1" dirty="0">
              <a:solidFill>
                <a:srgbClr val="00206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915816" y="297969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2060"/>
                </a:solidFill>
              </a:rPr>
              <a:t>w latach 1999 - 2018</a:t>
            </a:r>
            <a:endParaRPr lang="pl-PL" sz="1200" b="1" dirty="0">
              <a:solidFill>
                <a:srgbClr val="00206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6624228" y="295731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2060"/>
                </a:solidFill>
              </a:rPr>
              <a:t>po 2018 r.</a:t>
            </a:r>
            <a:endParaRPr lang="pl-PL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3528" y="843558"/>
            <a:ext cx="842493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400" dirty="0" smtClean="0"/>
              <a:t> </a:t>
            </a:r>
            <a:r>
              <a:rPr lang="pl-PL" sz="2000" b="1" dirty="0" smtClean="0">
                <a:solidFill>
                  <a:srgbClr val="00B050"/>
                </a:solidFill>
              </a:rPr>
              <a:t>Szczegółowy zakres </a:t>
            </a:r>
            <a:r>
              <a:rPr lang="pl-PL" sz="2000" b="1" dirty="0">
                <a:solidFill>
                  <a:srgbClr val="00B050"/>
                </a:solidFill>
              </a:rPr>
              <a:t>zmian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rgbClr val="002060"/>
                </a:solidFill>
              </a:rPr>
              <a:t>Obecnie płatnik składek jest zobowiązany do 50-letniego przechowywania list płac, kart wynagrodzeń oraz innych dowodów, na podstawie których następuje ustalenie podstawy wymiaru emerytury lub renty dla wszystkich ubezpieczonych, bez względu na datę i tytuł objęcia ubezpieczeniem społecznym/ubezpieczeniami społecznymi.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400" b="1" dirty="0">
                <a:solidFill>
                  <a:srgbClr val="002060"/>
                </a:solidFill>
              </a:rPr>
              <a:t>Od stycznia 2019 r</a:t>
            </a:r>
            <a:r>
              <a:rPr lang="pl-PL" sz="1400" dirty="0">
                <a:solidFill>
                  <a:srgbClr val="002060"/>
                </a:solidFill>
              </a:rPr>
              <a:t>. okres przechowywania dokumentacji niezbędnej do ustalenia podstawy wymiaru emerytury lub renty będzie zróżnicowany w zależności od:</a:t>
            </a:r>
          </a:p>
          <a:p>
            <a:pPr marL="450850" indent="-182563" algn="just"/>
            <a:r>
              <a:rPr lang="pl-PL" sz="1400" dirty="0">
                <a:solidFill>
                  <a:srgbClr val="002060"/>
                </a:solidFill>
              </a:rPr>
              <a:t>•	daty objęcia ubezpieczeniem społecznym/ubezpieczeniami społecznymi,</a:t>
            </a:r>
          </a:p>
          <a:p>
            <a:pPr marL="450850" indent="-182563" algn="just"/>
            <a:r>
              <a:rPr lang="pl-PL" sz="1400" dirty="0">
                <a:solidFill>
                  <a:srgbClr val="002060"/>
                </a:solidFill>
              </a:rPr>
              <a:t>•	tytułu objęcia tym ubezpieczeniem/tymi ubezpieczeniami,</a:t>
            </a:r>
          </a:p>
          <a:p>
            <a:pPr marL="450850" indent="-182563" algn="just"/>
            <a:r>
              <a:rPr lang="pl-PL" sz="1400" dirty="0">
                <a:solidFill>
                  <a:srgbClr val="002060"/>
                </a:solidFill>
              </a:rPr>
              <a:t>•	tego, czy płatnik składek złożył raport informacyjny za pracownika lub zleceniobiorcę, których zatrudniał w latach 1999-2018,</a:t>
            </a:r>
          </a:p>
          <a:p>
            <a:pPr marL="450850" indent="-182563" algn="just"/>
            <a:r>
              <a:rPr lang="pl-PL" sz="1400" dirty="0">
                <a:solidFill>
                  <a:srgbClr val="002060"/>
                </a:solidFill>
              </a:rPr>
              <a:t>•	tego, czy zawiera dane o okresach pracy górniczej, pracy równorzędnej z pracą górniczą oraz zaliczanych do pracy górniczej.</a:t>
            </a:r>
          </a:p>
          <a:p>
            <a:pPr lvl="0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1916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7689" y="627534"/>
            <a:ext cx="8784976" cy="372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B050"/>
                </a:solidFill>
              </a:rPr>
              <a:t>50-letni </a:t>
            </a:r>
            <a:r>
              <a:rPr lang="pl-PL" b="1" dirty="0">
                <a:solidFill>
                  <a:srgbClr val="00B050"/>
                </a:solidFill>
              </a:rPr>
              <a:t>okres przechowywania dokumentacji pracowniczej będzie obowiązywał w stosunku do</a:t>
            </a:r>
            <a:r>
              <a:rPr lang="pl-PL" sz="1600" b="1" dirty="0">
                <a:solidFill>
                  <a:srgbClr val="00B050"/>
                </a:solidFill>
              </a:rPr>
              <a:t>:</a:t>
            </a:r>
          </a:p>
          <a:p>
            <a:pPr marL="268288" indent="-268288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</a:rPr>
              <a:t>wszystkich ubezpieczonych podlegających ubezpieczeniu społecznemu przed 1 stycznia 1999 r., </a:t>
            </a:r>
          </a:p>
          <a:p>
            <a:pPr marL="268288" indent="-268288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</a:rPr>
              <a:t>tych ubezpieczonych, którzy po 31 grudnia 1998 r. podlegali lub będą podlegali ubezpieczeniom społecznym z innych tytułów niż stosunek pracy lub umowa zlecenia, agencyjna lub inna umowa o świadczenie usług, do której zgodnie z kodeksem cywilnym stosuje się przepisy dotyczące zlecenia,</a:t>
            </a:r>
          </a:p>
          <a:p>
            <a:pPr marL="268288" indent="-268288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</a:rPr>
              <a:t>tych ubezpieczonych, którzy jako pracownicy bądź zleceniobiorcy podlegali ubezpieczeniom społecznym </a:t>
            </a:r>
            <a:r>
              <a:rPr lang="pl-PL" sz="1400" dirty="0" smtClean="0">
                <a:solidFill>
                  <a:srgbClr val="002060"/>
                </a:solidFill>
              </a:rPr>
              <a:t/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po 31 </a:t>
            </a:r>
            <a:r>
              <a:rPr lang="pl-PL" sz="1400" dirty="0">
                <a:solidFill>
                  <a:srgbClr val="002060"/>
                </a:solidFill>
              </a:rPr>
              <a:t>grudnia 1998 r. a przed 1 stycznia 2019 r. i za których płatnik składek nie złożył raportu informacyjnego,</a:t>
            </a:r>
          </a:p>
          <a:p>
            <a:pPr marL="268288" indent="-268288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</a:rPr>
              <a:t>tych pracowników, których przedmiotowa dokumentacja zawiera dane o okresach pracy górniczej, pracy równorzędnej z pracą górniczą oraz zaliczanych do pracy górniczej (w przypadku tej grupy pracowników bez znaczenia jest data objęcia ubezpieczeniem społecznym/ubezpieczeniami społecznymi).</a:t>
            </a:r>
          </a:p>
          <a:p>
            <a:pPr marL="261938"/>
            <a:endParaRPr lang="pl-PL" sz="1400" dirty="0" smtClean="0">
              <a:solidFill>
                <a:srgbClr val="002060"/>
              </a:solidFill>
            </a:endParaRPr>
          </a:p>
          <a:p>
            <a:pPr marL="261938"/>
            <a:r>
              <a:rPr lang="pl-PL" sz="1400" dirty="0" smtClean="0">
                <a:solidFill>
                  <a:srgbClr val="002060"/>
                </a:solidFill>
              </a:rPr>
              <a:t>Okres </a:t>
            </a:r>
            <a:r>
              <a:rPr lang="pl-PL" sz="1400" dirty="0">
                <a:solidFill>
                  <a:srgbClr val="002060"/>
                </a:solidFill>
              </a:rPr>
              <a:t>50 lat liczony </a:t>
            </a:r>
            <a:r>
              <a:rPr lang="pl-PL" sz="1400" dirty="0" smtClean="0">
                <a:solidFill>
                  <a:srgbClr val="002060"/>
                </a:solidFill>
              </a:rPr>
              <a:t>będzie, tak jak dotychczas, </a:t>
            </a:r>
            <a:r>
              <a:rPr lang="pl-PL" sz="1400" dirty="0">
                <a:solidFill>
                  <a:srgbClr val="002060"/>
                </a:solidFill>
              </a:rPr>
              <a:t>od dnia zakończenia przez ubezpieczonego pracy u danego płatnika składek.</a:t>
            </a:r>
          </a:p>
          <a:p>
            <a:pPr>
              <a:spcAft>
                <a:spcPts val="1200"/>
              </a:spcAft>
            </a:pPr>
            <a:endParaRPr lang="pl-PL" sz="1400" dirty="0"/>
          </a:p>
        </p:txBody>
      </p:sp>
      <p:sp>
        <p:nvSpPr>
          <p:cNvPr id="3" name="Prostokąt 2"/>
          <p:cNvSpPr/>
          <p:nvPr/>
        </p:nvSpPr>
        <p:spPr>
          <a:xfrm>
            <a:off x="435721" y="3579862"/>
            <a:ext cx="8496944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8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1764" y="699542"/>
            <a:ext cx="8892480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B050"/>
                </a:solidFill>
              </a:rPr>
              <a:t>10-letni </a:t>
            </a:r>
            <a:r>
              <a:rPr lang="pl-PL" b="1" dirty="0">
                <a:solidFill>
                  <a:srgbClr val="00B050"/>
                </a:solidFill>
              </a:rPr>
              <a:t>okres przechowywania dokumentacji pracowniczej będzie obowiązywał </a:t>
            </a:r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rgbClr val="00B050"/>
                </a:solidFill>
              </a:rPr>
              <a:t>w </a:t>
            </a:r>
            <a:r>
              <a:rPr lang="pl-PL" b="1" dirty="0">
                <a:solidFill>
                  <a:srgbClr val="00B050"/>
                </a:solidFill>
              </a:rPr>
              <a:t>stosunku do:</a:t>
            </a:r>
          </a:p>
          <a:p>
            <a:pPr marL="268288" indent="-26828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</a:rPr>
              <a:t>tych ubezpieczonych, którzy jako pracownicy bądź zleceniobiorcy podlegali ubezpieczeniom społecznym</a:t>
            </a:r>
            <a:br>
              <a:rPr lang="pl-PL" sz="1400" dirty="0">
                <a:solidFill>
                  <a:srgbClr val="002060"/>
                </a:solidFill>
              </a:rPr>
            </a:br>
            <a:r>
              <a:rPr lang="pl-PL" sz="1400" dirty="0">
                <a:solidFill>
                  <a:srgbClr val="002060"/>
                </a:solidFill>
              </a:rPr>
              <a:t>po 31 grudnia 1998 r. a przed 1 stycznia 2019 r. i za których płatnik składek złożył raport informacyjny</a:t>
            </a:r>
            <a:br>
              <a:rPr lang="pl-PL" sz="1400" dirty="0">
                <a:solidFill>
                  <a:srgbClr val="002060"/>
                </a:solidFill>
              </a:rPr>
            </a:br>
            <a:r>
              <a:rPr lang="pl-PL" sz="1400" dirty="0">
                <a:solidFill>
                  <a:srgbClr val="002060"/>
                </a:solidFill>
              </a:rPr>
              <a:t>(ZUS RIA),</a:t>
            </a:r>
          </a:p>
          <a:p>
            <a:pPr marL="268288" indent="-26828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</a:rPr>
              <a:t>tych ubezpieczonych, którzy pracę w charakterze pracownika bądź zleceniobiorcy podejmą po raz pierwszy </a:t>
            </a:r>
            <a:br>
              <a:rPr lang="pl-PL" sz="1400" dirty="0">
                <a:solidFill>
                  <a:srgbClr val="002060"/>
                </a:solidFill>
              </a:rPr>
            </a:br>
            <a:r>
              <a:rPr lang="pl-PL" sz="1400" dirty="0">
                <a:solidFill>
                  <a:srgbClr val="002060"/>
                </a:solidFill>
              </a:rPr>
              <a:t>po 31 grudnia 2018 r. i z tego tytułu zostaną zgłoszeni do ubezpieczeń społecznych.</a:t>
            </a:r>
          </a:p>
          <a:p>
            <a:endParaRPr lang="pl-PL" sz="1400" dirty="0">
              <a:solidFill>
                <a:srgbClr val="002060"/>
              </a:solidFill>
            </a:endParaRPr>
          </a:p>
          <a:p>
            <a:pPr marL="268288"/>
            <a:r>
              <a:rPr lang="pl-PL" sz="1400" dirty="0" smtClean="0">
                <a:solidFill>
                  <a:srgbClr val="002060"/>
                </a:solidFill>
              </a:rPr>
              <a:t>Okres </a:t>
            </a:r>
            <a:r>
              <a:rPr lang="pl-PL" sz="1400" dirty="0">
                <a:solidFill>
                  <a:srgbClr val="002060"/>
                </a:solidFill>
              </a:rPr>
              <a:t>10 lat będzie liczony:</a:t>
            </a:r>
          </a:p>
          <a:p>
            <a:pPr marL="450850" indent="-182563"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002060"/>
                </a:solidFill>
              </a:rPr>
              <a:t>w przypadku pierwszej z </a:t>
            </a:r>
            <a:r>
              <a:rPr lang="pl-PL" sz="1400" dirty="0" smtClean="0">
                <a:solidFill>
                  <a:srgbClr val="002060"/>
                </a:solidFill>
              </a:rPr>
              <a:t>ww. </a:t>
            </a:r>
            <a:r>
              <a:rPr lang="pl-PL" sz="1400" dirty="0">
                <a:solidFill>
                  <a:srgbClr val="002060"/>
                </a:solidFill>
              </a:rPr>
              <a:t>grup ubezpieczonych - od końca roku kalendarzowego, w którym</a:t>
            </a:r>
            <a:br>
              <a:rPr lang="pl-PL" sz="1400" dirty="0">
                <a:solidFill>
                  <a:srgbClr val="002060"/>
                </a:solidFill>
              </a:rPr>
            </a:br>
            <a:r>
              <a:rPr lang="pl-PL" sz="1400" dirty="0">
                <a:solidFill>
                  <a:srgbClr val="002060"/>
                </a:solidFill>
              </a:rPr>
              <a:t>został złożony raport informacyjny, </a:t>
            </a:r>
          </a:p>
          <a:p>
            <a:pPr marL="450850" indent="-182563"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002060"/>
                </a:solidFill>
              </a:rPr>
              <a:t>w przypadku drugiej z </a:t>
            </a:r>
            <a:r>
              <a:rPr lang="pl-PL" sz="1400" dirty="0" smtClean="0">
                <a:solidFill>
                  <a:srgbClr val="002060"/>
                </a:solidFill>
              </a:rPr>
              <a:t>ww. </a:t>
            </a:r>
            <a:r>
              <a:rPr lang="pl-PL" sz="1400" dirty="0">
                <a:solidFill>
                  <a:srgbClr val="002060"/>
                </a:solidFill>
              </a:rPr>
              <a:t>grup ubezpieczonych - od końca roku kalendarzowego, w którym ubezpieczony zakończył pracę u danego płatnika składek.</a:t>
            </a:r>
          </a:p>
        </p:txBody>
      </p:sp>
      <p:sp>
        <p:nvSpPr>
          <p:cNvPr id="3" name="Prostokąt 2"/>
          <p:cNvSpPr/>
          <p:nvPr/>
        </p:nvSpPr>
        <p:spPr>
          <a:xfrm>
            <a:off x="251520" y="2643758"/>
            <a:ext cx="8496944" cy="13681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4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843558"/>
            <a:ext cx="871296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B050"/>
                </a:solidFill>
              </a:rPr>
              <a:t>Skrócenie </a:t>
            </a:r>
            <a:r>
              <a:rPr lang="pl-PL" b="1" dirty="0">
                <a:solidFill>
                  <a:srgbClr val="00B050"/>
                </a:solidFill>
              </a:rPr>
              <a:t>okresu przechowywania dokumentacji dotyczącej stosunku pracy </a:t>
            </a:r>
            <a:r>
              <a:rPr lang="pl-PL" b="1" dirty="0" smtClean="0">
                <a:solidFill>
                  <a:srgbClr val="00B050"/>
                </a:solidFill>
              </a:rPr>
              <a:t>/zlecenia</a:t>
            </a:r>
            <a:r>
              <a:rPr lang="pl-PL" b="1" dirty="0">
                <a:solidFill>
                  <a:srgbClr val="00B050"/>
                </a:solidFill>
              </a:rPr>
              <a:t>, które zostały nawiązane po raz pierwszy </a:t>
            </a:r>
            <a:r>
              <a:rPr lang="pl-PL" b="1" dirty="0" smtClean="0">
                <a:solidFill>
                  <a:srgbClr val="00B050"/>
                </a:solidFill>
              </a:rPr>
              <a:t>w okresie 1.01.1999 </a:t>
            </a:r>
            <a:r>
              <a:rPr lang="pl-PL" b="1" dirty="0">
                <a:solidFill>
                  <a:srgbClr val="00B050"/>
                </a:solidFill>
              </a:rPr>
              <a:t>r. do 31.12.2018 r</a:t>
            </a:r>
            <a:r>
              <a:rPr lang="pl-PL" b="1" dirty="0" smtClean="0">
                <a:solidFill>
                  <a:srgbClr val="00B050"/>
                </a:solidFill>
              </a:rPr>
              <a:t>.</a:t>
            </a:r>
          </a:p>
          <a:p>
            <a:pPr marL="265113"/>
            <a:endParaRPr lang="pl-PL" sz="1600" dirty="0" smtClean="0">
              <a:solidFill>
                <a:srgbClr val="002060"/>
              </a:solidFill>
            </a:endParaRPr>
          </a:p>
          <a:p>
            <a:pPr marL="265113"/>
            <a:r>
              <a:rPr lang="pl-PL" sz="1600" dirty="0" smtClean="0">
                <a:solidFill>
                  <a:srgbClr val="002060"/>
                </a:solidFill>
              </a:rPr>
              <a:t>Możliwe </a:t>
            </a:r>
            <a:r>
              <a:rPr lang="pl-PL" sz="1600" dirty="0">
                <a:solidFill>
                  <a:srgbClr val="002060"/>
                </a:solidFill>
              </a:rPr>
              <a:t>będzie </a:t>
            </a:r>
            <a:r>
              <a:rPr lang="pl-PL" sz="1600" dirty="0" smtClean="0">
                <a:solidFill>
                  <a:srgbClr val="002060"/>
                </a:solidFill>
              </a:rPr>
              <a:t>o </a:t>
            </a:r>
            <a:r>
              <a:rPr lang="pl-PL" sz="1600" dirty="0">
                <a:solidFill>
                  <a:srgbClr val="002060"/>
                </a:solidFill>
              </a:rPr>
              <a:t>ile</a:t>
            </a:r>
            <a:r>
              <a:rPr lang="pl-PL" sz="1600" b="1" dirty="0">
                <a:solidFill>
                  <a:srgbClr val="002060"/>
                </a:solidFill>
              </a:rPr>
              <a:t> </a:t>
            </a:r>
            <a:r>
              <a:rPr lang="pl-PL" sz="1600" dirty="0">
                <a:solidFill>
                  <a:srgbClr val="002060"/>
                </a:solidFill>
              </a:rPr>
              <a:t>zostaną spełnione warunki:</a:t>
            </a:r>
          </a:p>
          <a:p>
            <a:pPr marL="627063" lvl="8" indent="-2651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02060"/>
                </a:solidFill>
              </a:rPr>
              <a:t>pracodawca złoży oświadczenie o zamiarze przekazania raportu </a:t>
            </a:r>
            <a:r>
              <a:rPr lang="pl-PL" sz="1600" dirty="0" smtClean="0">
                <a:solidFill>
                  <a:srgbClr val="002060"/>
                </a:solidFill>
              </a:rPr>
              <a:t>informacyjnego (ZUS </a:t>
            </a:r>
            <a:r>
              <a:rPr lang="pl-PL" sz="1600" dirty="0">
                <a:solidFill>
                  <a:srgbClr val="002060"/>
                </a:solidFill>
              </a:rPr>
              <a:t>OSW),</a:t>
            </a:r>
          </a:p>
          <a:p>
            <a:pPr marL="627063" lvl="8" indent="-2651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02060"/>
                </a:solidFill>
              </a:rPr>
              <a:t>pracodawca </a:t>
            </a:r>
            <a:r>
              <a:rPr lang="pl-PL" sz="1600" dirty="0" smtClean="0">
                <a:solidFill>
                  <a:srgbClr val="002060"/>
                </a:solidFill>
              </a:rPr>
              <a:t>przekaże </a:t>
            </a:r>
            <a:r>
              <a:rPr lang="pl-PL" sz="1600" dirty="0">
                <a:solidFill>
                  <a:srgbClr val="002060"/>
                </a:solidFill>
              </a:rPr>
              <a:t>do ZUS </a:t>
            </a:r>
            <a:r>
              <a:rPr lang="pl-PL" sz="1600" dirty="0" smtClean="0">
                <a:solidFill>
                  <a:srgbClr val="002060"/>
                </a:solidFill>
              </a:rPr>
              <a:t>raporty informacyjne (ZUS RIA).</a:t>
            </a:r>
            <a:endParaRPr lang="pl-PL" sz="1600" dirty="0">
              <a:solidFill>
                <a:srgbClr val="002060"/>
              </a:solidFill>
            </a:endParaRPr>
          </a:p>
          <a:p>
            <a:pPr marL="361950" lvl="8"/>
            <a:endParaRPr lang="pl-PL" sz="1600" dirty="0">
              <a:solidFill>
                <a:srgbClr val="002060"/>
              </a:solidFill>
            </a:endParaRPr>
          </a:p>
          <a:p>
            <a:pPr marL="74612" lvl="8"/>
            <a:r>
              <a:rPr lang="pl-PL" sz="1600" dirty="0" smtClean="0">
                <a:solidFill>
                  <a:srgbClr val="002060"/>
                </a:solidFill>
              </a:rPr>
              <a:t>Pracodawca </a:t>
            </a:r>
            <a:r>
              <a:rPr lang="pl-PL" sz="1600" dirty="0">
                <a:solidFill>
                  <a:srgbClr val="002060"/>
                </a:solidFill>
              </a:rPr>
              <a:t>może złożyć oświadczenie w </a:t>
            </a:r>
            <a:r>
              <a:rPr lang="pl-PL" sz="1600" dirty="0" smtClean="0">
                <a:solidFill>
                  <a:srgbClr val="002060"/>
                </a:solidFill>
              </a:rPr>
              <a:t>dowolnie wybranym przez siebie czasie.</a:t>
            </a:r>
          </a:p>
          <a:p>
            <a:pPr marL="74612" lvl="8"/>
            <a:r>
              <a:rPr lang="pl-PL" sz="1600" dirty="0" smtClean="0">
                <a:solidFill>
                  <a:srgbClr val="002060"/>
                </a:solidFill>
              </a:rPr>
              <a:t>Przy </a:t>
            </a:r>
            <a:r>
              <a:rPr lang="pl-PL" sz="1600" dirty="0">
                <a:solidFill>
                  <a:srgbClr val="002060"/>
                </a:solidFill>
              </a:rPr>
              <a:t>czym jeśli </a:t>
            </a:r>
            <a:r>
              <a:rPr lang="pl-PL" sz="1600" dirty="0" smtClean="0">
                <a:solidFill>
                  <a:srgbClr val="002060"/>
                </a:solidFill>
              </a:rPr>
              <a:t>przekaże je do ZUS, to ma </a:t>
            </a:r>
            <a:r>
              <a:rPr lang="pl-PL" sz="1600" dirty="0">
                <a:solidFill>
                  <a:srgbClr val="002060"/>
                </a:solidFill>
              </a:rPr>
              <a:t>obowiązek złożyć raporty ZUS RIA za wszystkich ubezpieczonych.</a:t>
            </a:r>
          </a:p>
          <a:p>
            <a:pPr marL="74612" lvl="8"/>
            <a:r>
              <a:rPr lang="pl-PL" sz="1600" dirty="0">
                <a:solidFill>
                  <a:srgbClr val="002060"/>
                </a:solidFill>
              </a:rPr>
              <a:t>Pracodawca może odwołać  swoje oświadczenie </a:t>
            </a:r>
            <a:r>
              <a:rPr lang="pl-PL" sz="1600" dirty="0" smtClean="0">
                <a:solidFill>
                  <a:srgbClr val="002060"/>
                </a:solidFill>
              </a:rPr>
              <a:t>,ale </a:t>
            </a:r>
            <a:r>
              <a:rPr lang="pl-PL" sz="1600" dirty="0">
                <a:solidFill>
                  <a:srgbClr val="002060"/>
                </a:solidFill>
              </a:rPr>
              <a:t>tylko i wyłącznie gdy nie złożył jeszcze ani jednego ZUS RIA. </a:t>
            </a:r>
          </a:p>
          <a:p>
            <a:pPr lvl="0"/>
            <a:endParaRPr lang="pl-PL" sz="1000" dirty="0">
              <a:solidFill>
                <a:srgbClr val="00206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7036" y="2571750"/>
            <a:ext cx="8715443" cy="144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2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1203598"/>
            <a:ext cx="8496944" cy="296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B050"/>
                </a:solidFill>
              </a:rPr>
              <a:t>Raport informacyjny ZUS RIA przekazywany jest za ubezpieczonych, którzy po raz pierwszy zatrudnieni byli w okresie 1999-2018:</a:t>
            </a:r>
          </a:p>
          <a:p>
            <a:pPr marL="627063" lvl="8" indent="-265113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rgbClr val="002060"/>
                </a:solidFill>
              </a:rPr>
              <a:t>w terminie 12 </a:t>
            </a:r>
            <a:r>
              <a:rPr lang="pl-PL" sz="1600" dirty="0">
                <a:solidFill>
                  <a:srgbClr val="002060"/>
                </a:solidFill>
              </a:rPr>
              <a:t>miesięcy </a:t>
            </a:r>
            <a:r>
              <a:rPr lang="pl-PL" sz="1600" dirty="0" smtClean="0">
                <a:solidFill>
                  <a:srgbClr val="002060"/>
                </a:solidFill>
              </a:rPr>
              <a:t>od dnia </a:t>
            </a:r>
            <a:r>
              <a:rPr lang="pl-PL" sz="1600" dirty="0">
                <a:solidFill>
                  <a:srgbClr val="002060"/>
                </a:solidFill>
              </a:rPr>
              <a:t>złożenia </a:t>
            </a:r>
            <a:r>
              <a:rPr lang="pl-PL" sz="1600" dirty="0" smtClean="0">
                <a:solidFill>
                  <a:srgbClr val="002060"/>
                </a:solidFill>
              </a:rPr>
              <a:t>oświadczenia (ZUS OSW) - za </a:t>
            </a:r>
            <a:r>
              <a:rPr lang="pl-PL" sz="1600" dirty="0">
                <a:solidFill>
                  <a:srgbClr val="002060"/>
                </a:solidFill>
              </a:rPr>
              <a:t>ubezpieczonych </a:t>
            </a:r>
            <a:r>
              <a:rPr lang="pl-PL" sz="1600" dirty="0" smtClean="0">
                <a:solidFill>
                  <a:srgbClr val="002060"/>
                </a:solidFill>
              </a:rPr>
              <a:t>zgłoszonych do ubezpieczeń po </a:t>
            </a:r>
            <a:r>
              <a:rPr lang="pl-PL" sz="1600" dirty="0">
                <a:solidFill>
                  <a:srgbClr val="002060"/>
                </a:solidFill>
              </a:rPr>
              <a:t>raz pierwszy przez płatnika w okresie od stycznia 1999 r. do grudnia 2018 r</a:t>
            </a:r>
            <a:r>
              <a:rPr lang="pl-PL" sz="1600" dirty="0" smtClean="0">
                <a:solidFill>
                  <a:srgbClr val="002060"/>
                </a:solidFill>
              </a:rPr>
              <a:t>.  i wyrejestrowanych z ubezpieczeń przed 1 stycznia 2019 r. (tj. za osoby, których już nie zatrudnia),</a:t>
            </a:r>
            <a:endParaRPr lang="pl-PL" sz="1600" dirty="0">
              <a:solidFill>
                <a:srgbClr val="002060"/>
              </a:solidFill>
            </a:endParaRPr>
          </a:p>
          <a:p>
            <a:pPr marL="627063" lvl="8" indent="-265113"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rgbClr val="002060"/>
                </a:solidFill>
              </a:rPr>
              <a:t>na bieżąco z </a:t>
            </a:r>
            <a:r>
              <a:rPr lang="pl-PL" sz="1600" dirty="0">
                <a:solidFill>
                  <a:srgbClr val="002060"/>
                </a:solidFill>
              </a:rPr>
              <a:t>dokumentem ZUS </a:t>
            </a:r>
            <a:r>
              <a:rPr lang="pl-PL" sz="1600" dirty="0" smtClean="0">
                <a:solidFill>
                  <a:srgbClr val="002060"/>
                </a:solidFill>
              </a:rPr>
              <a:t>ZWUA - w przypadku wyrejestrowania  z ubezpieczeń po złożeniu oświadczenia  (ZUS OSW) </a:t>
            </a:r>
          </a:p>
          <a:p>
            <a:pPr marL="361950" lvl="8"/>
            <a:endParaRPr lang="pl-PL" sz="1600" dirty="0" smtClean="0">
              <a:solidFill>
                <a:srgbClr val="002060"/>
              </a:solidFill>
            </a:endParaRPr>
          </a:p>
          <a:p>
            <a:pPr marL="74612" lvl="8"/>
            <a:endParaRPr lang="pl-PL" sz="1600" dirty="0">
              <a:solidFill>
                <a:srgbClr val="002060"/>
              </a:solidFill>
            </a:endParaRPr>
          </a:p>
          <a:p>
            <a:pPr lvl="0"/>
            <a:endParaRPr lang="pl-PL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4975</TotalTime>
  <Words>901</Words>
  <Application>Microsoft Office PowerPoint</Application>
  <PresentationFormat>Pokaz na ekranie (16:9)</PresentationFormat>
  <Paragraphs>97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Rawski, Olaf</dc:creator>
  <cp:lastModifiedBy>Sołtys, Elżbieta</cp:lastModifiedBy>
  <cp:revision>766</cp:revision>
  <cp:lastPrinted>2018-11-30T13:44:17Z</cp:lastPrinted>
  <dcterms:created xsi:type="dcterms:W3CDTF">2018-10-02T08:38:36Z</dcterms:created>
  <dcterms:modified xsi:type="dcterms:W3CDTF">2019-03-18T09:33:35Z</dcterms:modified>
</cp:coreProperties>
</file>