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4" r:id="rId2"/>
  </p:sldMasterIdLst>
  <p:notesMasterIdLst>
    <p:notesMasterId r:id="rId30"/>
  </p:notesMasterIdLst>
  <p:sldIdLst>
    <p:sldId id="257" r:id="rId3"/>
    <p:sldId id="258" r:id="rId4"/>
    <p:sldId id="259" r:id="rId5"/>
    <p:sldId id="272" r:id="rId6"/>
    <p:sldId id="260" r:id="rId7"/>
    <p:sldId id="276" r:id="rId8"/>
    <p:sldId id="275" r:id="rId9"/>
    <p:sldId id="277" r:id="rId10"/>
    <p:sldId id="273" r:id="rId11"/>
    <p:sldId id="278" r:id="rId12"/>
    <p:sldId id="274" r:id="rId13"/>
    <p:sldId id="262" r:id="rId14"/>
    <p:sldId id="263" r:id="rId15"/>
    <p:sldId id="264" r:id="rId16"/>
    <p:sldId id="265" r:id="rId17"/>
    <p:sldId id="279" r:id="rId18"/>
    <p:sldId id="266" r:id="rId19"/>
    <p:sldId id="267" r:id="rId20"/>
    <p:sldId id="268" r:id="rId21"/>
    <p:sldId id="280" r:id="rId22"/>
    <p:sldId id="281" r:id="rId23"/>
    <p:sldId id="282" r:id="rId24"/>
    <p:sldId id="283" r:id="rId25"/>
    <p:sldId id="285" r:id="rId26"/>
    <p:sldId id="284" r:id="rId27"/>
    <p:sldId id="269" r:id="rId28"/>
    <p:sldId id="270"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85" autoAdjust="0"/>
  </p:normalViewPr>
  <p:slideViewPr>
    <p:cSldViewPr snapToGrid="0">
      <p:cViewPr varScale="1">
        <p:scale>
          <a:sx n="89" d="100"/>
          <a:sy n="89" d="100"/>
        </p:scale>
        <p:origin x="-6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90B2E-34C5-4001-8DD0-DD59B4864EC2}" type="datetimeFigureOut">
              <a:rPr lang="en-US" smtClean="0"/>
              <a:t>4/24/2018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E607-FC2B-4A90-B5A7-A1B877402938}" type="slidenum">
              <a:rPr lang="en-US" smtClean="0"/>
              <a:t>‹#›</a:t>
            </a:fld>
            <a:endParaRPr lang="en-US"/>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pl-PL" sz="1200" b="0" baseline="0" noProof="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CF8029D-B820-4D11-A3BC-0BA23E0F6A95}" type="slidenum">
              <a:rPr lang="pl-PL" altLang="pl-PL"/>
              <a:pPr/>
              <a:t>3</a:t>
            </a:fld>
            <a:endParaRPr lang="pl-PL" altLang="pl-PL"/>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400" dirty="0" err="1" smtClean="0"/>
              <a:t>Pareto</a:t>
            </a:r>
            <a:r>
              <a:rPr lang="pl-PL" sz="2400" dirty="0" smtClean="0"/>
              <a:t> okrył, że właściwie każda działalność podlega zasadzie podziału 80/20. </a:t>
            </a:r>
            <a:r>
              <a:rPr lang="pl-PL" sz="1200" dirty="0" smtClean="0"/>
              <a:t>Wnioski </a:t>
            </a:r>
            <a:r>
              <a:rPr lang="pl-PL" sz="1200" dirty="0" err="1" smtClean="0"/>
              <a:t>Pareto</a:t>
            </a:r>
            <a:r>
              <a:rPr lang="pl-PL" sz="1200" dirty="0" smtClean="0"/>
              <a:t> w oparciu o dane statystyczne pokazały, że 20% społeczeństwa posiadało 80% majątku narodowego, w przedsiębiorstwie najczęściej 20% personelu wypracowuje 80% zysków firmy, 80% wszystkich pasażerów korzysta jedynie z około 20% wszystkich linii kolejowych, etc</a:t>
            </a:r>
            <a:r>
              <a:rPr lang="pl-PL" sz="2400" dirty="0" smtClean="0"/>
              <a:t>.</a:t>
            </a:r>
          </a:p>
          <a:p>
            <a:endParaRPr lang="pl-PL" dirty="0"/>
          </a:p>
        </p:txBody>
      </p:sp>
      <p:sp>
        <p:nvSpPr>
          <p:cNvPr id="4" name="Symbol zastępczy numeru slajdu 3"/>
          <p:cNvSpPr>
            <a:spLocks noGrp="1"/>
          </p:cNvSpPr>
          <p:nvPr>
            <p:ph type="sldNum" sz="quarter" idx="10"/>
          </p:nvPr>
        </p:nvSpPr>
        <p:spPr/>
        <p:txBody>
          <a:bodyPr/>
          <a:lstStyle/>
          <a:p>
            <a:fld id="{4D2EE607-FC2B-4A90-B5A7-A1B877402938}" type="slidenum">
              <a:rPr lang="en-US" smtClean="0"/>
              <a:t>15</a:t>
            </a:fld>
            <a:endParaRPr lang="en-US"/>
          </a:p>
        </p:txBody>
      </p:sp>
    </p:spTree>
    <p:extLst>
      <p:ext uri="{BB962C8B-B14F-4D97-AF65-F5344CB8AC3E}">
        <p14:creationId xmlns:p14="http://schemas.microsoft.com/office/powerpoint/2010/main" val="21485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400" dirty="0" err="1" smtClean="0"/>
              <a:t>Pareto</a:t>
            </a:r>
            <a:r>
              <a:rPr lang="pl-PL" sz="2400" dirty="0" smtClean="0"/>
              <a:t> okrył, że właściwie każda działalność podlega zasadzie podziału 80/20. </a:t>
            </a:r>
            <a:r>
              <a:rPr lang="pl-PL" sz="1200" dirty="0" smtClean="0"/>
              <a:t>Wnioski </a:t>
            </a:r>
            <a:r>
              <a:rPr lang="pl-PL" sz="1200" dirty="0" err="1" smtClean="0"/>
              <a:t>Pareto</a:t>
            </a:r>
            <a:r>
              <a:rPr lang="pl-PL" sz="1200" dirty="0" smtClean="0"/>
              <a:t> w oparciu o dane statystyczne pokazały, że 20% społeczeństwa posiadało 80% majątku narodowego, w przedsiębiorstwie najczęściej 20% personelu wypracowuje 80% zysków firmy, 80% wszystkich pasażerów korzysta jedynie z około 20% wszystkich linii kolejowych, etc</a:t>
            </a:r>
            <a:r>
              <a:rPr lang="pl-PL" sz="2400" dirty="0" smtClean="0"/>
              <a:t>.</a:t>
            </a:r>
          </a:p>
          <a:p>
            <a:endParaRPr lang="pl-PL" dirty="0"/>
          </a:p>
        </p:txBody>
      </p:sp>
      <p:sp>
        <p:nvSpPr>
          <p:cNvPr id="4" name="Symbol zastępczy numeru slajdu 3"/>
          <p:cNvSpPr>
            <a:spLocks noGrp="1"/>
          </p:cNvSpPr>
          <p:nvPr>
            <p:ph type="sldNum" sz="quarter" idx="10"/>
          </p:nvPr>
        </p:nvSpPr>
        <p:spPr/>
        <p:txBody>
          <a:bodyPr/>
          <a:lstStyle/>
          <a:p>
            <a:fld id="{4D2EE607-FC2B-4A90-B5A7-A1B877402938}" type="slidenum">
              <a:rPr lang="en-US" smtClean="0"/>
              <a:t>16</a:t>
            </a:fld>
            <a:endParaRPr lang="en-US"/>
          </a:p>
        </p:txBody>
      </p:sp>
    </p:spTree>
    <p:extLst>
      <p:ext uri="{BB962C8B-B14F-4D97-AF65-F5344CB8AC3E}">
        <p14:creationId xmlns:p14="http://schemas.microsoft.com/office/powerpoint/2010/main" val="21485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0" i="0" u="none" strike="noStrike" kern="1200" baseline="0" dirty="0" smtClean="0">
                <a:solidFill>
                  <a:schemeClr val="tx1"/>
                </a:solidFill>
                <a:latin typeface="+mn-lt"/>
                <a:ea typeface="+mn-ea"/>
                <a:cs typeface="+mn-cs"/>
              </a:rPr>
              <a:t>A Ważne i pilne </a:t>
            </a:r>
          </a:p>
          <a:p>
            <a:r>
              <a:rPr lang="pl-PL" sz="1200" b="0" i="0" u="none" strike="noStrike" kern="1200" baseline="0" dirty="0" smtClean="0">
                <a:solidFill>
                  <a:schemeClr val="tx1"/>
                </a:solidFill>
                <a:latin typeface="+mn-lt"/>
                <a:ea typeface="+mn-ea"/>
                <a:cs typeface="+mn-cs"/>
              </a:rPr>
              <a:t>Uporaj się z tym zadaniem natychmiast. Jego wykonanie jest dla Ciebie istotne. Ponieważ jest to tak ważne, musisz poświęcić temu zadaniu wystarczająco dużo czasu. Wszyscy muszą poświęcać czas czynnościom z tej ćwiartki, tutaj bowiem prowadzimy interesy, pracujemy, wykorzystujemy doświadczenie i wiedzę, by odpowiednio reagować na rzeczywistość i podejmować wyzwania. </a:t>
            </a:r>
          </a:p>
          <a:p>
            <a:r>
              <a:rPr lang="pl-PL" sz="1200" b="0" i="0" u="none" strike="noStrike" kern="1200" baseline="0" dirty="0" smtClean="0">
                <a:solidFill>
                  <a:schemeClr val="tx1"/>
                </a:solidFill>
                <a:latin typeface="+mn-lt"/>
                <a:ea typeface="+mn-ea"/>
                <a:cs typeface="+mn-cs"/>
              </a:rPr>
              <a:t>B Ważne, ale niepilne </a:t>
            </a:r>
          </a:p>
          <a:p>
            <a:r>
              <a:rPr lang="pl-PL" sz="1200" b="0" i="0" u="none" strike="noStrike" kern="1200" baseline="0" dirty="0" smtClean="0">
                <a:solidFill>
                  <a:schemeClr val="tx1"/>
                </a:solidFill>
                <a:latin typeface="+mn-lt"/>
                <a:ea typeface="+mn-ea"/>
                <a:cs typeface="+mn-cs"/>
              </a:rPr>
              <a:t>Te czynności powinny być zaplanowane na okres, kiedy będziesz miał więcej czasu (jednak nie zwlekaj zbyt długo - pamiętaj, że jest to ważna czynność!), albo delegowana odpowiedniemu pracownikowi. Zwróć uwagę na to, że w wielu przypadkach rzeczy ważne i </a:t>
            </a:r>
          </a:p>
          <a:p>
            <a:r>
              <a:rPr lang="pl-PL" sz="1200" b="0" i="0" u="none" strike="noStrike" kern="1200" baseline="0" dirty="0" smtClean="0">
                <a:solidFill>
                  <a:schemeClr val="tx1"/>
                </a:solidFill>
                <a:latin typeface="+mn-lt"/>
                <a:ea typeface="+mn-ea"/>
                <a:cs typeface="+mn-cs"/>
              </a:rPr>
              <a:t>niepilne (zadania B) stają się ważnymi i pilnymi (zadania A), gdy zwlekasz i ich załatwieniem, gdy im niewystarczająco zapobiegasz, lub gdy nie planujesz swego działania. Można powiedzieć, że jest to ćwiartka „wysokiej jakości”. To tutaj układasz dalekosiężne plany, przewidujesz problemy, sposoby zapobiegania tym problemom, powierzasz odpowiedzialność innym osobom, doskonalisz umysł i rozwijasz zdolności. Wraz ze zwiększeniem się liczby godzin spędzonych w tej ćwiartce, zwiększa się Twoja zdolność do działania. </a:t>
            </a:r>
          </a:p>
          <a:p>
            <a:r>
              <a:rPr lang="pl-PL" sz="1200" b="0" i="0" u="none" strike="noStrike" kern="1200" baseline="0" dirty="0" smtClean="0">
                <a:solidFill>
                  <a:schemeClr val="tx1"/>
                </a:solidFill>
                <a:latin typeface="+mn-lt"/>
                <a:ea typeface="+mn-ea"/>
                <a:cs typeface="+mn-cs"/>
              </a:rPr>
              <a:t>C Nieważne, ale pilne </a:t>
            </a:r>
          </a:p>
          <a:p>
            <a:r>
              <a:rPr lang="pl-PL" sz="1200" b="0" i="0" u="none" strike="noStrike" kern="1200" baseline="0" dirty="0" smtClean="0">
                <a:solidFill>
                  <a:schemeClr val="tx1"/>
                </a:solidFill>
                <a:latin typeface="+mn-lt"/>
                <a:ea typeface="+mn-ea"/>
                <a:cs typeface="+mn-cs"/>
              </a:rPr>
              <a:t>Wykonaj to jak najprędzej, ale nie poświęcaj zbyt dużo czasu. Pamiętaj ponadto, że ważną umiejętnością osoby efektywnie zarządzającej czasem jest delegowanie. Ta ćwiartka wydaje się być podobną do ćwiartki A, ale w rzeczywistości jest to „ćwiartka ułudy”, bo szum wokół tego co pilne, stwarza iluzję ważności. Mnóstwo czasu spędza się w ćwiartce C, zaspokajając cudze oczekiwania i niejednokrotnie myśląc, że realizuje się zadania A. </a:t>
            </a:r>
          </a:p>
          <a:p>
            <a:r>
              <a:rPr lang="pl-PL" sz="1200" b="0" i="0" u="none" strike="noStrike" kern="1200" baseline="0" dirty="0" smtClean="0">
                <a:solidFill>
                  <a:schemeClr val="tx1"/>
                </a:solidFill>
                <a:latin typeface="+mn-lt"/>
                <a:ea typeface="+mn-ea"/>
                <a:cs typeface="+mn-cs"/>
              </a:rPr>
              <a:t>D Nieważne i niepilne </a:t>
            </a:r>
          </a:p>
          <a:p>
            <a:r>
              <a:rPr lang="pl-PL" sz="1200" b="0" i="0" u="none" strike="noStrike" kern="1200" baseline="0" dirty="0" smtClean="0">
                <a:solidFill>
                  <a:schemeClr val="tx1"/>
                </a:solidFill>
                <a:latin typeface="+mn-lt"/>
                <a:ea typeface="+mn-ea"/>
                <a:cs typeface="+mn-cs"/>
              </a:rPr>
              <a:t>Jeśli czynność ta nie jest ani ważna, ani pilna, to w jakim celu ją wykonujesz? Zadania D, to obszar „pożeraczy czasu”. </a:t>
            </a:r>
            <a:endParaRPr lang="pl-PL" dirty="0"/>
          </a:p>
        </p:txBody>
      </p:sp>
      <p:sp>
        <p:nvSpPr>
          <p:cNvPr id="4" name="Symbol zastępczy numeru slajdu 3"/>
          <p:cNvSpPr>
            <a:spLocks noGrp="1"/>
          </p:cNvSpPr>
          <p:nvPr>
            <p:ph type="sldNum" sz="quarter" idx="10"/>
          </p:nvPr>
        </p:nvSpPr>
        <p:spPr/>
        <p:txBody>
          <a:bodyPr/>
          <a:lstStyle/>
          <a:p>
            <a:fld id="{4D2EE607-FC2B-4A90-B5A7-A1B877402938}" type="slidenum">
              <a:rPr lang="en-US" smtClean="0"/>
              <a:t>17</a:t>
            </a:fld>
            <a:endParaRPr lang="en-US"/>
          </a:p>
        </p:txBody>
      </p:sp>
    </p:spTree>
    <p:extLst>
      <p:ext uri="{BB962C8B-B14F-4D97-AF65-F5344CB8AC3E}">
        <p14:creationId xmlns:p14="http://schemas.microsoft.com/office/powerpoint/2010/main" val="193000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28588"/>
            <a:ext cx="8228013" cy="143351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7013" cy="45243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6613" y="1600200"/>
            <a:ext cx="4038600" cy="45243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idx="10"/>
          </p:nvPr>
        </p:nvSpPr>
        <p:spPr>
          <a:xfrm>
            <a:off x="457200" y="6249988"/>
            <a:ext cx="2132013" cy="474662"/>
          </a:xfrm>
        </p:spPr>
        <p:txBody>
          <a:bodyPr/>
          <a:lstStyle>
            <a:lvl1pPr>
              <a:defRPr/>
            </a:lvl1pPr>
          </a:lstStyle>
          <a:p>
            <a:endParaRPr lang="pl-PL" altLang="pl-PL"/>
          </a:p>
        </p:txBody>
      </p:sp>
      <p:sp>
        <p:nvSpPr>
          <p:cNvPr id="6" name="Symbol zastępczy numeru slajdu 5"/>
          <p:cNvSpPr>
            <a:spLocks noGrp="1"/>
          </p:cNvSpPr>
          <p:nvPr>
            <p:ph type="sldNum" idx="11"/>
          </p:nvPr>
        </p:nvSpPr>
        <p:spPr>
          <a:xfrm>
            <a:off x="6553200" y="6248400"/>
            <a:ext cx="2132013" cy="474663"/>
          </a:xfrm>
        </p:spPr>
        <p:txBody>
          <a:bodyPr/>
          <a:lstStyle>
            <a:lvl1pPr>
              <a:defRPr/>
            </a:lvl1pPr>
          </a:lstStyle>
          <a:p>
            <a:fld id="{F0E92E6D-23EC-4612-B53C-6423A96A58D5}" type="slidenum">
              <a:rPr lang="pl-PL" altLang="pl-PL"/>
              <a:pPr/>
              <a:t>‹#›</a:t>
            </a:fld>
            <a:endParaRPr lang="pl-PL" altLang="pl-PL"/>
          </a:p>
        </p:txBody>
      </p:sp>
      <p:sp>
        <p:nvSpPr>
          <p:cNvPr id="7" name="Symbol zastępczy stopki 6"/>
          <p:cNvSpPr>
            <a:spLocks noGrp="1"/>
          </p:cNvSpPr>
          <p:nvPr>
            <p:ph type="ftr" idx="12"/>
          </p:nvPr>
        </p:nvSpPr>
        <p:spPr>
          <a:xfrm>
            <a:off x="3124200" y="6248400"/>
            <a:ext cx="2894013" cy="474663"/>
          </a:xfrm>
        </p:spPr>
        <p:txBody>
          <a:bodyPr/>
          <a:lstStyle>
            <a:lvl1pPr>
              <a:defRPr/>
            </a:lvl1pPr>
          </a:lstStyle>
          <a:p>
            <a:endParaRPr lang="pl-PL" altLang="pl-PL"/>
          </a:p>
        </p:txBody>
      </p:sp>
    </p:spTree>
    <p:extLst>
      <p:ext uri="{BB962C8B-B14F-4D97-AF65-F5344CB8AC3E}">
        <p14:creationId xmlns:p14="http://schemas.microsoft.com/office/powerpoint/2010/main" val="120522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4/24/2018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4/24/2018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4/24/2018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BCD5785-8A43-4CC4-A705-D4AA7E8DB57F}"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30000">
              <a:schemeClr val="bg1"/>
            </a:gs>
            <a:gs pos="70000">
              <a:schemeClr val="bg1"/>
            </a:gs>
            <a:gs pos="100000">
              <a:schemeClr val="tx2">
                <a:lumMod val="40000"/>
                <a:lumOff val="60000"/>
              </a:schemeClr>
            </a:gs>
          </a:gsLst>
          <a:lin ang="16200000" scaled="1"/>
        </a:gradFill>
        <a:effectLst/>
      </p:bgPr>
    </p:bg>
    <p:spTree>
      <p:nvGrpSpPr>
        <p:cNvPr id="1" name=""/>
        <p:cNvGrpSpPr/>
        <p:nvPr/>
      </p:nvGrpSpPr>
      <p:grpSpPr>
        <a:xfrm>
          <a:off x="0" y="0"/>
          <a:ext cx="0" cy="0"/>
          <a:chOff x="0" y="0"/>
          <a:chExt cx="0" cy="0"/>
        </a:xfrm>
      </p:grpSpPr>
      <p:pic>
        <p:nvPicPr>
          <p:cNvPr id="2" name="Gears_720x720 (seamless loop)_v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39440" y="0"/>
            <a:ext cx="6858000" cy="6858000"/>
          </a:xfrm>
          <a:prstGeom prst="chord">
            <a:avLst>
              <a:gd name="adj1" fmla="val 15899861"/>
              <a:gd name="adj2" fmla="val 5700170"/>
            </a:avLst>
          </a:prstGeom>
          <a:effectLst>
            <a:outerShdw blurRad="254000" dist="38100" algn="l" rotWithShape="0">
              <a:schemeClr val="tx1">
                <a:alpha val="86000"/>
              </a:schemeClr>
            </a:outerShdw>
          </a:effectLst>
          <a:scene3d>
            <a:camera prst="orthographicFront"/>
            <a:lightRig rig="threePt" dir="t"/>
          </a:scene3d>
          <a:sp3d>
            <a:bevelT/>
          </a:sp3d>
        </p:spPr>
      </p:pic>
      <p:sp>
        <p:nvSpPr>
          <p:cNvPr id="8" name="Arc 7"/>
          <p:cNvSpPr/>
          <p:nvPr/>
        </p:nvSpPr>
        <p:spPr>
          <a:xfrm>
            <a:off x="-4584810" y="342900"/>
            <a:ext cx="9144000" cy="6172200"/>
          </a:xfrm>
          <a:prstGeom prst="arc">
            <a:avLst>
              <a:gd name="adj1" fmla="val 16200000"/>
              <a:gd name="adj2" fmla="val 5392005"/>
            </a:avLst>
          </a:prstGeom>
          <a:noFill/>
          <a:ln w="2540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9" name="Arc 8"/>
          <p:cNvSpPr/>
          <p:nvPr/>
        </p:nvSpPr>
        <p:spPr>
          <a:xfrm>
            <a:off x="-4343400" y="45720"/>
            <a:ext cx="8686800" cy="6400800"/>
          </a:xfrm>
          <a:prstGeom prst="arc">
            <a:avLst>
              <a:gd name="adj1" fmla="val 16200000"/>
              <a:gd name="adj2" fmla="val 5392005"/>
            </a:avLst>
          </a:prstGeom>
          <a:noFill/>
          <a:ln w="57150">
            <a:gradFill flip="none" rotWithShape="1">
              <a:gsLst>
                <a:gs pos="0">
                  <a:schemeClr val="tx2">
                    <a:lumMod val="20000"/>
                    <a:lumOff val="80000"/>
                    <a:alpha val="30000"/>
                  </a:schemeClr>
                </a:gs>
                <a:gs pos="100000">
                  <a:schemeClr val="accent5">
                    <a:lumMod val="20000"/>
                    <a:lumOff val="80000"/>
                    <a:alpha val="10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5" name="TextBox 4"/>
          <p:cNvSpPr txBox="1"/>
          <p:nvPr/>
        </p:nvSpPr>
        <p:spPr>
          <a:xfrm>
            <a:off x="4571999" y="1734021"/>
            <a:ext cx="4449337" cy="4170372"/>
          </a:xfrm>
          <a:prstGeom prst="rect">
            <a:avLst/>
          </a:prstGeom>
          <a:noFill/>
        </p:spPr>
        <p:txBody>
          <a:bodyPr wrap="square" rtlCol="0">
            <a:noAutofit/>
          </a:bodyPr>
          <a:lstStyle/>
          <a:p>
            <a:pPr>
              <a:spcBef>
                <a:spcPts val="2400"/>
              </a:spcBef>
            </a:pPr>
            <a:endParaRPr lang="pl-PL" sz="3200" dirty="0"/>
          </a:p>
        </p:txBody>
      </p:sp>
      <p:sp>
        <p:nvSpPr>
          <p:cNvPr id="6" name="TextBox 5"/>
          <p:cNvSpPr txBox="1"/>
          <p:nvPr/>
        </p:nvSpPr>
        <p:spPr>
          <a:xfrm>
            <a:off x="4181707" y="301086"/>
            <a:ext cx="4880450" cy="2862322"/>
          </a:xfrm>
          <a:prstGeom prst="rect">
            <a:avLst/>
          </a:prstGeom>
          <a:noFill/>
        </p:spPr>
        <p:txBody>
          <a:bodyPr wrap="square" rtlCol="0">
            <a:spAutoFit/>
          </a:bodyPr>
          <a:lstStyle/>
          <a:p>
            <a:pPr algn="ctr"/>
            <a:endParaRPr lang="pl-PL" sz="3600" b="1" dirty="0" smtClean="0">
              <a:effectLst>
                <a:reflection blurRad="6350" stA="60000" endA="900" endPos="60000" dist="29997" dir="5400000" sy="-100000" algn="bl" rotWithShape="0"/>
              </a:effectLst>
              <a:latin typeface="+mj-lt"/>
            </a:endParaRPr>
          </a:p>
          <a:p>
            <a:pPr algn="ctr"/>
            <a:endParaRPr lang="pl-PL" sz="3600" b="1" dirty="0">
              <a:effectLst>
                <a:reflection blurRad="6350" stA="60000" endA="900" endPos="60000" dist="29997" dir="5400000" sy="-100000" algn="bl" rotWithShape="0"/>
              </a:effectLst>
              <a:latin typeface="+mj-lt"/>
            </a:endParaRPr>
          </a:p>
          <a:p>
            <a:pPr algn="ctr"/>
            <a:endParaRPr lang="pl-PL" sz="3600" b="1" dirty="0" smtClean="0">
              <a:effectLst>
                <a:reflection blurRad="6350" stA="60000" endA="900" endPos="60000" dist="29997" dir="5400000" sy="-100000" algn="bl" rotWithShape="0"/>
              </a:effectLst>
              <a:latin typeface="+mj-lt"/>
            </a:endParaRPr>
          </a:p>
          <a:p>
            <a:pPr algn="ctr"/>
            <a:endParaRPr lang="pl-PL" sz="3600" b="1" dirty="0">
              <a:effectLst>
                <a:reflection blurRad="6350" stA="60000" endA="900" endPos="60000" dist="29997" dir="5400000" sy="-100000" algn="bl" rotWithShape="0"/>
              </a:effectLst>
              <a:latin typeface="+mj-lt"/>
            </a:endParaRPr>
          </a:p>
          <a:p>
            <a:pPr algn="ctr"/>
            <a:r>
              <a:rPr lang="pl-PL" sz="3600" b="1" dirty="0" smtClean="0">
                <a:effectLst>
                  <a:reflection blurRad="6350" stA="60000" endA="900" endPos="60000" dist="29997" dir="5400000" sy="-100000" algn="bl" rotWithShape="0"/>
                </a:effectLst>
                <a:latin typeface="+mj-lt"/>
              </a:rPr>
              <a:t>Zarządzanie czasem</a:t>
            </a:r>
            <a:endParaRPr lang="pl-PL" sz="3600" b="1" dirty="0">
              <a:effectLst>
                <a:reflection blurRad="6350" stA="60000" endA="900" endPos="60000" dist="29997" dir="5400000" sy="-100000" algn="bl" rotWithShape="0"/>
              </a:effectLst>
              <a:latin typeface="+mj-lt"/>
            </a:endParaRPr>
          </a:p>
        </p:txBody>
      </p:sp>
    </p:spTree>
    <p:extLst>
      <p:ext uri="{BB962C8B-B14F-4D97-AF65-F5344CB8AC3E}">
        <p14:creationId xmlns:p14="http://schemas.microsoft.com/office/powerpoint/2010/main" val="730632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72067" y="2173045"/>
            <a:ext cx="7408333" cy="3953118"/>
          </a:xfrm>
        </p:spPr>
        <p:txBody>
          <a:bodyPr>
            <a:normAutofit fontScale="55000" lnSpcReduction="20000"/>
          </a:bodyPr>
          <a:lstStyle/>
          <a:p>
            <a:pPr algn="just"/>
            <a:endParaRPr lang="pl-PL" sz="1400" b="1" u="sng" dirty="0" smtClean="0"/>
          </a:p>
          <a:p>
            <a:pPr marL="0" indent="0">
              <a:buNone/>
            </a:pPr>
            <a:r>
              <a:rPr lang="pl-PL" sz="3600" dirty="0" smtClean="0"/>
              <a:t>Wnioski : </a:t>
            </a:r>
          </a:p>
          <a:p>
            <a:r>
              <a:rPr lang="pl-PL" sz="3600" dirty="0"/>
              <a:t>po około </a:t>
            </a:r>
            <a:r>
              <a:rPr lang="pl-PL" sz="3600" dirty="0" smtClean="0"/>
              <a:t>45-60 </a:t>
            </a:r>
            <a:r>
              <a:rPr lang="pl-PL" sz="3600" dirty="0"/>
              <a:t>minutach </a:t>
            </a:r>
            <a:r>
              <a:rPr lang="pl-PL" sz="3600" dirty="0" smtClean="0"/>
              <a:t>pracy warto zrobić </a:t>
            </a:r>
            <a:r>
              <a:rPr lang="pl-PL" sz="3600" dirty="0"/>
              <a:t>ok. 10-minutową </a:t>
            </a:r>
            <a:r>
              <a:rPr lang="pl-PL" sz="3600" dirty="0" smtClean="0"/>
              <a:t>przerwę (lekcja szkolna!)</a:t>
            </a:r>
          </a:p>
          <a:p>
            <a:r>
              <a:rPr lang="pl-PL" sz="3600" dirty="0" smtClean="0"/>
              <a:t>przerwę dobrze wykorzystać </a:t>
            </a:r>
            <a:r>
              <a:rPr lang="pl-PL" sz="3600" dirty="0"/>
              <a:t>w sposób zupełnie odmienny w stosunku do charakteru pracy, jaką </a:t>
            </a:r>
            <a:r>
              <a:rPr lang="pl-PL" sz="3600" dirty="0" smtClean="0"/>
              <a:t>wykonujesz</a:t>
            </a:r>
          </a:p>
          <a:p>
            <a:r>
              <a:rPr lang="pl-PL" sz="3600" dirty="0" smtClean="0"/>
              <a:t> </a:t>
            </a:r>
            <a:r>
              <a:rPr lang="pl-PL" sz="3600" dirty="0"/>
              <a:t>j</a:t>
            </a:r>
            <a:r>
              <a:rPr lang="pl-PL" sz="3600" dirty="0" smtClean="0"/>
              <a:t>eżeli </a:t>
            </a:r>
            <a:r>
              <a:rPr lang="pl-PL" sz="3600" dirty="0"/>
              <a:t>spędzasz czas za biurkiem: </a:t>
            </a:r>
            <a:r>
              <a:rPr lang="pl-PL" sz="3600" dirty="0" smtClean="0"/>
              <a:t>wstań, </a:t>
            </a:r>
            <a:r>
              <a:rPr lang="pl-PL" sz="3600" dirty="0"/>
              <a:t>przejdź się po pokoju, poprzeciągaj </a:t>
            </a:r>
            <a:r>
              <a:rPr lang="pl-PL" sz="3600" dirty="0" smtClean="0"/>
              <a:t>się, </a:t>
            </a:r>
            <a:r>
              <a:rPr lang="pl-PL" sz="3600" dirty="0"/>
              <a:t>o</a:t>
            </a:r>
            <a:r>
              <a:rPr lang="pl-PL" sz="3600" dirty="0" smtClean="0"/>
              <a:t>twórz </a:t>
            </a:r>
            <a:r>
              <a:rPr lang="pl-PL" sz="3600" dirty="0"/>
              <a:t>okno i weź głęboki </a:t>
            </a:r>
            <a:r>
              <a:rPr lang="pl-PL" sz="3600" dirty="0" smtClean="0"/>
              <a:t>oddech</a:t>
            </a:r>
          </a:p>
          <a:p>
            <a:r>
              <a:rPr lang="pl-PL" sz="3600" dirty="0" smtClean="0"/>
              <a:t> </a:t>
            </a:r>
            <a:r>
              <a:rPr lang="pl-PL" sz="3600" dirty="0"/>
              <a:t>o</a:t>
            </a:r>
            <a:r>
              <a:rPr lang="pl-PL" sz="3600" dirty="0" smtClean="0"/>
              <a:t>derwij </a:t>
            </a:r>
            <a:r>
              <a:rPr lang="pl-PL" sz="3600" dirty="0"/>
              <a:t>się od Twojego zajęcia i pomyśl o czymś </a:t>
            </a:r>
            <a:r>
              <a:rPr lang="pl-PL" sz="3600" dirty="0" smtClean="0"/>
              <a:t>przyjemnym</a:t>
            </a:r>
          </a:p>
          <a:p>
            <a:r>
              <a:rPr lang="pl-PL" sz="3600" dirty="0"/>
              <a:t>p</a:t>
            </a:r>
            <a:r>
              <a:rPr lang="pl-PL" sz="3600" dirty="0" smtClean="0"/>
              <a:t>ozwolisz odpocząć </a:t>
            </a:r>
            <a:r>
              <a:rPr lang="pl-PL" sz="3600" dirty="0"/>
              <a:t>Twojemu mózgowi, aktywizując go do innych </a:t>
            </a:r>
            <a:r>
              <a:rPr lang="pl-PL" sz="3600" dirty="0" smtClean="0"/>
              <a:t>czynności( kreatywne bazgranie)</a:t>
            </a:r>
            <a:endParaRPr lang="pl-PL" sz="3600" dirty="0"/>
          </a:p>
        </p:txBody>
      </p:sp>
      <p:sp>
        <p:nvSpPr>
          <p:cNvPr id="2" name="Tytuł 1"/>
          <p:cNvSpPr>
            <a:spLocks noGrp="1"/>
          </p:cNvSpPr>
          <p:nvPr>
            <p:ph type="title"/>
          </p:nvPr>
        </p:nvSpPr>
        <p:spPr/>
        <p:txBody>
          <a:bodyPr>
            <a:normAutofit fontScale="90000"/>
          </a:bodyPr>
          <a:lstStyle/>
          <a:p>
            <a:r>
              <a:rPr lang="pl-PL" sz="2800" b="1" dirty="0" smtClean="0"/>
              <a:t>Wydajność </a:t>
            </a:r>
            <a:r>
              <a:rPr lang="pl-PL" sz="2800" b="1" dirty="0"/>
              <a:t>i możliwości koncentracji – gospodarowanie siłami witalnymi w cyklach działaniowych </a:t>
            </a:r>
            <a:endParaRPr lang="pl-PL" sz="2800" dirty="0"/>
          </a:p>
        </p:txBody>
      </p:sp>
    </p:spTree>
    <p:extLst>
      <p:ext uri="{BB962C8B-B14F-4D97-AF65-F5344CB8AC3E}">
        <p14:creationId xmlns:p14="http://schemas.microsoft.com/office/powerpoint/2010/main" val="2845785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just"/>
            <a:endParaRPr lang="pl-PL" sz="1400" b="1" u="sng" dirty="0" smtClean="0"/>
          </a:p>
          <a:p>
            <a:pPr algn="just"/>
            <a:endParaRPr lang="pl-PL" sz="1400" b="1" u="sng" dirty="0"/>
          </a:p>
        </p:txBody>
      </p:sp>
      <p:sp>
        <p:nvSpPr>
          <p:cNvPr id="2" name="Tytuł 1"/>
          <p:cNvSpPr>
            <a:spLocks noGrp="1"/>
          </p:cNvSpPr>
          <p:nvPr>
            <p:ph type="title"/>
          </p:nvPr>
        </p:nvSpPr>
        <p:spPr>
          <a:xfrm>
            <a:off x="457200" y="274638"/>
            <a:ext cx="8229600" cy="549327"/>
          </a:xfrm>
        </p:spPr>
        <p:txBody>
          <a:bodyPr>
            <a:normAutofit/>
          </a:bodyPr>
          <a:lstStyle/>
          <a:p>
            <a:r>
              <a:rPr lang="pl-PL" sz="2800" dirty="0" smtClean="0"/>
              <a:t>Efekt piły</a:t>
            </a:r>
            <a:endParaRPr lang="pl-PL"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558" y="874206"/>
            <a:ext cx="5991754" cy="402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ole tekstowe 4"/>
          <p:cNvSpPr txBox="1"/>
          <p:nvPr/>
        </p:nvSpPr>
        <p:spPr>
          <a:xfrm>
            <a:off x="1090245" y="5124660"/>
            <a:ext cx="6807759" cy="1200329"/>
          </a:xfrm>
          <a:prstGeom prst="rect">
            <a:avLst/>
          </a:prstGeom>
          <a:noFill/>
        </p:spPr>
        <p:txBody>
          <a:bodyPr wrap="square" rtlCol="0">
            <a:spAutoFit/>
          </a:bodyPr>
          <a:lstStyle/>
          <a:p>
            <a:pPr algn="just"/>
            <a:r>
              <a:rPr lang="pl-PL" dirty="0" smtClean="0"/>
              <a:t>Jeśli </a:t>
            </a:r>
            <a:r>
              <a:rPr lang="pl-PL" dirty="0"/>
              <a:t>coś stale przeszkadza Ci w realizacji </a:t>
            </a:r>
            <a:r>
              <a:rPr lang="pl-PL" dirty="0" smtClean="0"/>
              <a:t>zadań, </a:t>
            </a:r>
            <a:r>
              <a:rPr lang="pl-PL" dirty="0"/>
              <a:t>masz do czynienia z „efektem piły”. Człowiek oderwany od wykonywanego zadania, nawet na krótko, potrzebuje dodatkowego czasu na ponowne wciągnięcie się do pracy. Statystycznie w ten sposób marnuje się 28% naszego czasu. </a:t>
            </a:r>
          </a:p>
        </p:txBody>
      </p:sp>
    </p:spTree>
    <p:extLst>
      <p:ext uri="{BB962C8B-B14F-4D97-AF65-F5344CB8AC3E}">
        <p14:creationId xmlns:p14="http://schemas.microsoft.com/office/powerpoint/2010/main" val="1566371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10000"/>
          </a:bodyPr>
          <a:lstStyle/>
          <a:p>
            <a:pPr marL="0" indent="0" algn="just">
              <a:buNone/>
            </a:pPr>
            <a:r>
              <a:rPr lang="pl-PL" sz="4400" b="1" u="sng" dirty="0" smtClean="0"/>
              <a:t>Złodzieje czasu- </a:t>
            </a:r>
            <a:r>
              <a:rPr lang="pl-PL" sz="4400" dirty="0" smtClean="0"/>
              <a:t>czynności na które tracimy czas bezproduktywnie, powodują one poczucie szybko upływającego czasu połączone z wrażeniem niewłaściwego jego wykorzystania</a:t>
            </a:r>
            <a:r>
              <a:rPr lang="pl-PL" dirty="0" smtClean="0"/>
              <a:t>.</a:t>
            </a:r>
            <a:endParaRPr lang="pl-PL" dirty="0"/>
          </a:p>
        </p:txBody>
      </p:sp>
      <p:sp>
        <p:nvSpPr>
          <p:cNvPr id="2" name="Tytuł 1"/>
          <p:cNvSpPr>
            <a:spLocks noGrp="1"/>
          </p:cNvSpPr>
          <p:nvPr>
            <p:ph type="title"/>
          </p:nvPr>
        </p:nvSpPr>
        <p:spPr/>
        <p:txBody>
          <a:bodyPr>
            <a:normAutofit/>
          </a:bodyPr>
          <a:lstStyle/>
          <a:p>
            <a:r>
              <a:rPr lang="pl-PL" dirty="0" smtClean="0"/>
              <a:t>Pożeracze (złodzieje) czasu</a:t>
            </a:r>
            <a:endParaRPr lang="pl-PL" dirty="0"/>
          </a:p>
        </p:txBody>
      </p:sp>
    </p:spTree>
    <p:extLst>
      <p:ext uri="{BB962C8B-B14F-4D97-AF65-F5344CB8AC3E}">
        <p14:creationId xmlns:p14="http://schemas.microsoft.com/office/powerpoint/2010/main" val="1877620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1031442985"/>
              </p:ext>
            </p:extLst>
          </p:nvPr>
        </p:nvGraphicFramePr>
        <p:xfrm>
          <a:off x="457200" y="1340768"/>
          <a:ext cx="8229600" cy="4968552"/>
        </p:xfrm>
        <a:graphic>
          <a:graphicData uri="http://schemas.openxmlformats.org/drawingml/2006/table">
            <a:tbl>
              <a:tblPr firstRow="1" bandRow="1">
                <a:tableStyleId>{5C22544A-7EE6-4342-B048-85BDC9FD1C3A}</a:tableStyleId>
              </a:tblPr>
              <a:tblGrid>
                <a:gridCol w="2530624"/>
                <a:gridCol w="3096344"/>
                <a:gridCol w="2602632"/>
              </a:tblGrid>
              <a:tr h="428222">
                <a:tc>
                  <a:txBody>
                    <a:bodyPr/>
                    <a:lstStyle/>
                    <a:p>
                      <a:r>
                        <a:rPr lang="pl-PL" dirty="0" smtClean="0"/>
                        <a:t>Czynniki zewnętrznie</a:t>
                      </a:r>
                      <a:endParaRPr lang="pl-PL" dirty="0"/>
                    </a:p>
                  </a:txBody>
                  <a:tcPr/>
                </a:tc>
                <a:tc>
                  <a:txBody>
                    <a:bodyPr/>
                    <a:lstStyle/>
                    <a:p>
                      <a:r>
                        <a:rPr lang="pl-PL" dirty="0" smtClean="0"/>
                        <a:t>Czynniki wewnętrzne</a:t>
                      </a:r>
                      <a:endParaRPr lang="pl-PL" dirty="0"/>
                    </a:p>
                  </a:txBody>
                  <a:tcPr/>
                </a:tc>
                <a:tc>
                  <a:txBody>
                    <a:bodyPr/>
                    <a:lstStyle/>
                    <a:p>
                      <a:r>
                        <a:rPr lang="pl-PL" dirty="0" smtClean="0"/>
                        <a:t>W pracy</a:t>
                      </a:r>
                      <a:endParaRPr lang="pl-PL" dirty="0"/>
                    </a:p>
                  </a:txBody>
                  <a:tcPr/>
                </a:tc>
              </a:tr>
              <a:tr h="4540330">
                <a:tc>
                  <a:txBody>
                    <a:bodyPr/>
                    <a:lstStyle/>
                    <a:p>
                      <a:pPr marL="285750" indent="-285750">
                        <a:buFont typeface="Arial" panose="020B0604020202020204" pitchFamily="34" charset="0"/>
                        <a:buChar char="•"/>
                      </a:pPr>
                      <a:endParaRPr lang="pl-PL" sz="1200" dirty="0" smtClean="0"/>
                    </a:p>
                    <a:p>
                      <a:pPr marL="285750" indent="-285750">
                        <a:buFont typeface="Arial" panose="020B0604020202020204" pitchFamily="34" charset="0"/>
                        <a:buChar char="•"/>
                      </a:pPr>
                      <a:r>
                        <a:rPr lang="pl-PL" sz="1200" dirty="0" smtClean="0"/>
                        <a:t>opóźnienia w wychodzeniu z domu (np. poszukiwanie kluczy)</a:t>
                      </a:r>
                    </a:p>
                    <a:p>
                      <a:pPr marL="285750" indent="-285750">
                        <a:buFont typeface="Arial" panose="020B0604020202020204" pitchFamily="34" charset="0"/>
                        <a:buChar char="•"/>
                      </a:pPr>
                      <a:r>
                        <a:rPr lang="pl-PL" sz="1200" dirty="0" smtClean="0"/>
                        <a:t>przedłużający się czas dojazdu do celu</a:t>
                      </a:r>
                    </a:p>
                    <a:p>
                      <a:pPr marL="285750" indent="-285750">
                        <a:buFont typeface="Arial" panose="020B0604020202020204" pitchFamily="34" charset="0"/>
                        <a:buChar char="•"/>
                      </a:pPr>
                      <a:r>
                        <a:rPr lang="pl-PL" sz="1200" dirty="0" smtClean="0"/>
                        <a:t>rozmowy (plotkowanie)</a:t>
                      </a:r>
                    </a:p>
                    <a:p>
                      <a:pPr marL="285750" indent="-285750">
                        <a:buFont typeface="Arial" panose="020B0604020202020204" pitchFamily="34" charset="0"/>
                        <a:buChar char="•"/>
                      </a:pPr>
                      <a:r>
                        <a:rPr lang="pl-PL" sz="1200" dirty="0" smtClean="0"/>
                        <a:t>problemy z komputerem i </a:t>
                      </a:r>
                      <a:r>
                        <a:rPr lang="pl-PL" sz="1200" dirty="0" err="1" smtClean="0"/>
                        <a:t>internetem</a:t>
                      </a:r>
                      <a:endParaRPr lang="pl-PL" sz="1200" dirty="0" smtClean="0"/>
                    </a:p>
                    <a:p>
                      <a:pPr marL="285750" indent="-285750">
                        <a:buFont typeface="Arial" panose="020B0604020202020204" pitchFamily="34" charset="0"/>
                        <a:buChar char="•"/>
                      </a:pPr>
                      <a:r>
                        <a:rPr lang="pl-PL" sz="1200" dirty="0" smtClean="0"/>
                        <a:t>portale</a:t>
                      </a:r>
                      <a:r>
                        <a:rPr lang="pl-PL" sz="1200" baseline="0" dirty="0" smtClean="0"/>
                        <a:t> społecznościowe, komunikatory internetowe</a:t>
                      </a:r>
                    </a:p>
                    <a:p>
                      <a:pPr marL="285750" indent="-285750">
                        <a:buFont typeface="Arial" panose="020B0604020202020204" pitchFamily="34" charset="0"/>
                        <a:buChar char="•"/>
                      </a:pPr>
                      <a:r>
                        <a:rPr lang="pl-PL" sz="1200" baseline="0" dirty="0" smtClean="0"/>
                        <a:t>poszukiwanie zagubionych przedmiotów</a:t>
                      </a:r>
                    </a:p>
                    <a:p>
                      <a:pPr marL="285750" indent="-285750">
                        <a:buFont typeface="Arial" panose="020B0604020202020204" pitchFamily="34" charset="0"/>
                        <a:buChar char="•"/>
                      </a:pPr>
                      <a:r>
                        <a:rPr lang="pl-PL" sz="1200" baseline="0" dirty="0" smtClean="0"/>
                        <a:t>rozmowy telefoniczne</a:t>
                      </a:r>
                    </a:p>
                    <a:p>
                      <a:pPr marL="285750" indent="-285750">
                        <a:buFont typeface="Arial" panose="020B0604020202020204" pitchFamily="34" charset="0"/>
                        <a:buChar char="•"/>
                      </a:pPr>
                      <a:r>
                        <a:rPr lang="pl-PL" sz="1200" baseline="0" dirty="0" smtClean="0"/>
                        <a:t>TV</a:t>
                      </a:r>
                    </a:p>
                    <a:p>
                      <a:pPr marL="285750" indent="-285750">
                        <a:buFont typeface="Arial" panose="020B0604020202020204" pitchFamily="34" charset="0"/>
                        <a:buChar char="•"/>
                      </a:pPr>
                      <a:r>
                        <a:rPr lang="pl-PL" sz="1200" baseline="0" dirty="0" smtClean="0"/>
                        <a:t>osoby absorbujące naszą uwagę</a:t>
                      </a:r>
                    </a:p>
                    <a:p>
                      <a:pPr marL="285750" indent="-285750">
                        <a:buFont typeface="Arial" panose="020B0604020202020204" pitchFamily="34" charset="0"/>
                        <a:buChar char="•"/>
                      </a:pPr>
                      <a:r>
                        <a:rPr lang="pl-PL" sz="1200" baseline="0" dirty="0" smtClean="0"/>
                        <a:t>sprawdzanie poczty głosowej</a:t>
                      </a:r>
                      <a:endParaRPr lang="pl-PL" sz="1200" dirty="0" smtClean="0"/>
                    </a:p>
                    <a:p>
                      <a:pPr marL="285750" indent="-285750">
                        <a:buFont typeface="Arial" panose="020B0604020202020204" pitchFamily="34" charset="0"/>
                        <a:buChar char="•"/>
                      </a:pPr>
                      <a:endParaRPr lang="pl-PL" sz="1200" dirty="0"/>
                    </a:p>
                  </a:txBody>
                  <a:tcPr/>
                </a:tc>
                <a:tc>
                  <a:txBody>
                    <a:bodyPr/>
                    <a:lstStyle/>
                    <a:p>
                      <a:pPr marL="285750" indent="-285750">
                        <a:buFont typeface="Arial" panose="020B0604020202020204" pitchFamily="34" charset="0"/>
                        <a:buChar char="•"/>
                      </a:pPr>
                      <a:r>
                        <a:rPr lang="pl-PL" sz="1200" dirty="0" smtClean="0"/>
                        <a:t>brak asertywności</a:t>
                      </a:r>
                    </a:p>
                    <a:p>
                      <a:pPr marL="285750" indent="-285750">
                        <a:buFont typeface="Arial" panose="020B0604020202020204" pitchFamily="34" charset="0"/>
                        <a:buChar char="•"/>
                      </a:pPr>
                      <a:r>
                        <a:rPr lang="pl-PL" sz="1200" dirty="0" smtClean="0"/>
                        <a:t>unikanie delegowania zadań</a:t>
                      </a:r>
                    </a:p>
                    <a:p>
                      <a:pPr marL="285750" indent="-285750">
                        <a:buFont typeface="Arial" panose="020B0604020202020204" pitchFamily="34" charset="0"/>
                        <a:buChar char="•"/>
                      </a:pPr>
                      <a:r>
                        <a:rPr lang="pl-PL" sz="1200" dirty="0" smtClean="0"/>
                        <a:t>chęć wykonania zbyt wielu zadań w tym samym czasie</a:t>
                      </a:r>
                    </a:p>
                    <a:p>
                      <a:pPr marL="285750" indent="-285750">
                        <a:buFont typeface="Arial" panose="020B0604020202020204" pitchFamily="34" charset="0"/>
                        <a:buChar char="•"/>
                      </a:pPr>
                      <a:r>
                        <a:rPr lang="pl-PL" sz="1200" dirty="0" smtClean="0"/>
                        <a:t>lekceważenie stałych obowiązków</a:t>
                      </a:r>
                    </a:p>
                    <a:p>
                      <a:pPr marL="285750" indent="-285750">
                        <a:buFont typeface="Arial" panose="020B0604020202020204" pitchFamily="34" charset="0"/>
                        <a:buChar char="•"/>
                      </a:pPr>
                      <a:r>
                        <a:rPr lang="pl-PL" sz="1200" dirty="0" smtClean="0"/>
                        <a:t>brak umiejętności ustalania</a:t>
                      </a:r>
                      <a:r>
                        <a:rPr lang="pl-PL" sz="1200" baseline="0" dirty="0" smtClean="0"/>
                        <a:t> priorytetów</a:t>
                      </a:r>
                    </a:p>
                    <a:p>
                      <a:pPr marL="285750" indent="-285750">
                        <a:buFont typeface="Arial" panose="020B0604020202020204" pitchFamily="34" charset="0"/>
                        <a:buChar char="•"/>
                      </a:pPr>
                      <a:r>
                        <a:rPr lang="pl-PL" sz="1200" baseline="0" dirty="0" smtClean="0"/>
                        <a:t>rozpoczynanie pracy bez odpowiedniego przygotowania</a:t>
                      </a:r>
                    </a:p>
                    <a:p>
                      <a:pPr marL="285750" indent="-285750">
                        <a:buFont typeface="Arial" panose="020B0604020202020204" pitchFamily="34" charset="0"/>
                        <a:buChar char="•"/>
                      </a:pPr>
                      <a:r>
                        <a:rPr lang="pl-PL" sz="1200" baseline="0" dirty="0" smtClean="0"/>
                        <a:t>nierealistyczne oceny</a:t>
                      </a:r>
                    </a:p>
                    <a:p>
                      <a:pPr marL="285750" indent="-285750">
                        <a:buFont typeface="Arial" panose="020B0604020202020204" pitchFamily="34" charset="0"/>
                        <a:buChar char="•"/>
                      </a:pPr>
                      <a:r>
                        <a:rPr lang="pl-PL" sz="1200" baseline="0" dirty="0" smtClean="0"/>
                        <a:t>rezygnacja z wyznaczania terminów ukończenia zadań</a:t>
                      </a:r>
                    </a:p>
                    <a:p>
                      <a:pPr marL="285750" indent="-285750">
                        <a:buFont typeface="Arial" panose="020B0604020202020204" pitchFamily="34" charset="0"/>
                        <a:buChar char="•"/>
                      </a:pPr>
                      <a:r>
                        <a:rPr lang="pl-PL" sz="1200" baseline="0" dirty="0" smtClean="0"/>
                        <a:t>pragnienie by zawsze być dostępnym dla innych</a:t>
                      </a:r>
                    </a:p>
                    <a:p>
                      <a:pPr marL="285750" indent="-285750">
                        <a:buFont typeface="Arial" panose="020B0604020202020204" pitchFamily="34" charset="0"/>
                        <a:buChar char="•"/>
                      </a:pPr>
                      <a:r>
                        <a:rPr lang="pl-PL" sz="1200" baseline="0" dirty="0" smtClean="0"/>
                        <a:t>brak umiejętności koncentracji</a:t>
                      </a:r>
                    </a:p>
                    <a:p>
                      <a:pPr marL="285750" indent="-285750">
                        <a:buFont typeface="Arial" panose="020B0604020202020204" pitchFamily="34" charset="0"/>
                        <a:buChar char="•"/>
                      </a:pPr>
                      <a:r>
                        <a:rPr lang="pl-PL" sz="1200" baseline="0" dirty="0" smtClean="0"/>
                        <a:t>akceptowanie różnego rodzaju przerw</a:t>
                      </a:r>
                    </a:p>
                    <a:p>
                      <a:pPr marL="285750" indent="-285750">
                        <a:buFont typeface="Arial" panose="020B0604020202020204" pitchFamily="34" charset="0"/>
                        <a:buChar char="•"/>
                      </a:pPr>
                      <a:r>
                        <a:rPr lang="pl-PL" sz="1200" baseline="0" dirty="0" smtClean="0"/>
                        <a:t>niesłuchanie innych</a:t>
                      </a:r>
                    </a:p>
                    <a:p>
                      <a:pPr marL="285750" indent="-285750">
                        <a:buFont typeface="Arial" panose="020B0604020202020204" pitchFamily="34" charset="0"/>
                        <a:buChar char="•"/>
                      </a:pPr>
                      <a:r>
                        <a:rPr lang="pl-PL" sz="1200" baseline="0" dirty="0" smtClean="0"/>
                        <a:t>rezygnacja z robienia notatek</a:t>
                      </a:r>
                    </a:p>
                    <a:p>
                      <a:pPr marL="285750" indent="-285750">
                        <a:buFont typeface="Arial" panose="020B0604020202020204" pitchFamily="34" charset="0"/>
                        <a:buChar char="•"/>
                      </a:pPr>
                      <a:r>
                        <a:rPr lang="pl-PL" sz="1200" baseline="0" dirty="0" smtClean="0"/>
                        <a:t>intensywne kontakty towarzyskie</a:t>
                      </a:r>
                    </a:p>
                    <a:p>
                      <a:pPr marL="285750" indent="-285750">
                        <a:buFont typeface="Arial" panose="020B0604020202020204" pitchFamily="34" charset="0"/>
                        <a:buChar char="•"/>
                      </a:pPr>
                      <a:r>
                        <a:rPr lang="pl-PL" sz="1200" baseline="0" dirty="0" smtClean="0"/>
                        <a:t>brak odpoczynku</a:t>
                      </a:r>
                    </a:p>
                    <a:p>
                      <a:pPr marL="285750" indent="-285750">
                        <a:buFont typeface="Arial" panose="020B0604020202020204" pitchFamily="34" charset="0"/>
                        <a:buChar char="•"/>
                      </a:pPr>
                      <a:r>
                        <a:rPr lang="pl-PL" sz="1200" baseline="0" dirty="0" smtClean="0"/>
                        <a:t>poleganie na systemie działania, który znajduje się w naszej głowie</a:t>
                      </a:r>
                      <a:endParaRPr lang="pl-PL" sz="1200" dirty="0"/>
                    </a:p>
                  </a:txBody>
                  <a:tcPr/>
                </a:tc>
                <a:tc>
                  <a:txBody>
                    <a:bodyPr/>
                    <a:lstStyle/>
                    <a:p>
                      <a:pPr marL="285750" indent="-285750">
                        <a:buFont typeface="Arial" panose="020B0604020202020204" pitchFamily="34" charset="0"/>
                        <a:buChar char="•"/>
                      </a:pPr>
                      <a:endParaRPr lang="pl-PL" sz="1200" dirty="0" smtClean="0"/>
                    </a:p>
                    <a:p>
                      <a:pPr marL="285750" indent="-285750">
                        <a:buFont typeface="Arial" panose="020B0604020202020204" pitchFamily="34" charset="0"/>
                        <a:buChar char="•"/>
                      </a:pPr>
                      <a:r>
                        <a:rPr lang="pl-PL" sz="1200" dirty="0" smtClean="0"/>
                        <a:t>niejasno sformułowany</a:t>
                      </a:r>
                      <a:r>
                        <a:rPr lang="pl-PL" sz="1200" baseline="0" dirty="0" smtClean="0"/>
                        <a:t> cel</a:t>
                      </a:r>
                    </a:p>
                    <a:p>
                      <a:pPr marL="285750" indent="-285750">
                        <a:buFont typeface="Arial" panose="020B0604020202020204" pitchFamily="34" charset="0"/>
                        <a:buChar char="•"/>
                      </a:pPr>
                      <a:r>
                        <a:rPr lang="pl-PL" sz="1200" baseline="0" dirty="0" smtClean="0"/>
                        <a:t>brak przeglądu postawionych zadań</a:t>
                      </a:r>
                    </a:p>
                    <a:p>
                      <a:pPr marL="285750" indent="-285750">
                        <a:buFont typeface="Arial" panose="020B0604020202020204" pitchFamily="34" charset="0"/>
                        <a:buChar char="•"/>
                      </a:pPr>
                      <a:r>
                        <a:rPr lang="pl-PL" sz="1200" baseline="0" dirty="0" smtClean="0"/>
                        <a:t>złe planowanie dnia</a:t>
                      </a:r>
                    </a:p>
                    <a:p>
                      <a:pPr marL="285750" indent="-285750">
                        <a:buFont typeface="Arial" panose="020B0604020202020204" pitchFamily="34" charset="0"/>
                        <a:buChar char="•"/>
                      </a:pPr>
                      <a:r>
                        <a:rPr lang="pl-PL" sz="1200" baseline="0" dirty="0" smtClean="0"/>
                        <a:t>stosy papierów (poszukiwanie, przeglądanie, czytanie)</a:t>
                      </a:r>
                    </a:p>
                    <a:p>
                      <a:pPr marL="285750" indent="-285750">
                        <a:buFont typeface="Arial" panose="020B0604020202020204" pitchFamily="34" charset="0"/>
                        <a:buChar char="•"/>
                      </a:pPr>
                      <a:r>
                        <a:rPr lang="pl-PL" sz="1200" baseline="0" dirty="0" smtClean="0"/>
                        <a:t>brak motywacji</a:t>
                      </a:r>
                    </a:p>
                    <a:p>
                      <a:pPr marL="285750" indent="-285750">
                        <a:buFont typeface="Arial" panose="020B0604020202020204" pitchFamily="34" charset="0"/>
                        <a:buChar char="•"/>
                      </a:pPr>
                      <a:r>
                        <a:rPr lang="pl-PL" sz="1200" baseline="0" dirty="0" smtClean="0"/>
                        <a:t>brak koordynacji pracy w zespole</a:t>
                      </a:r>
                    </a:p>
                    <a:p>
                      <a:pPr marL="285750" indent="-285750">
                        <a:buFont typeface="Arial" panose="020B0604020202020204" pitchFamily="34" charset="0"/>
                        <a:buChar char="•"/>
                      </a:pPr>
                      <a:r>
                        <a:rPr lang="pl-PL" sz="1200" baseline="0" dirty="0" smtClean="0"/>
                        <a:t>przerwy spowodowane rozmowami telefonicznymi</a:t>
                      </a:r>
                    </a:p>
                    <a:p>
                      <a:pPr marL="285750" indent="-285750">
                        <a:buFont typeface="Arial" panose="020B0604020202020204" pitchFamily="34" charset="0"/>
                        <a:buChar char="•"/>
                      </a:pPr>
                      <a:r>
                        <a:rPr lang="pl-PL" sz="1200" baseline="0" dirty="0" smtClean="0"/>
                        <a:t>nieumiejętność odmówienia</a:t>
                      </a:r>
                    </a:p>
                    <a:p>
                      <a:pPr marL="285750" indent="-285750">
                        <a:buFont typeface="Arial" panose="020B0604020202020204" pitchFamily="34" charset="0"/>
                        <a:buChar char="•"/>
                      </a:pPr>
                      <a:r>
                        <a:rPr lang="pl-PL" sz="1200" baseline="0" dirty="0" smtClean="0"/>
                        <a:t>zebrania „bez końca”</a:t>
                      </a:r>
                    </a:p>
                    <a:p>
                      <a:pPr marL="285750" indent="-285750">
                        <a:buFont typeface="Arial" panose="020B0604020202020204" pitchFamily="34" charset="0"/>
                        <a:buChar char="•"/>
                      </a:pPr>
                      <a:r>
                        <a:rPr lang="pl-PL" sz="1200" baseline="0" dirty="0" smtClean="0"/>
                        <a:t>nieprecyzyjna komunikacja lub blokady w przepływie informacji</a:t>
                      </a:r>
                    </a:p>
                    <a:p>
                      <a:pPr marL="285750" indent="-285750">
                        <a:buFont typeface="Arial" panose="020B0604020202020204" pitchFamily="34" charset="0"/>
                        <a:buChar char="•"/>
                      </a:pPr>
                      <a:r>
                        <a:rPr lang="pl-PL" sz="1200" baseline="0" dirty="0" smtClean="0"/>
                        <a:t>zbyt wiele komunikatów ( natłok informacji lub rozmowy o „niczym”</a:t>
                      </a:r>
                    </a:p>
                    <a:p>
                      <a:pPr marL="285750" indent="-285750">
                        <a:buFont typeface="Arial" panose="020B0604020202020204" pitchFamily="34" charset="0"/>
                        <a:buChar char="•"/>
                      </a:pPr>
                      <a:r>
                        <a:rPr lang="pl-PL" sz="1200" baseline="0" dirty="0" smtClean="0"/>
                        <a:t>„pogaduszki” w pracy</a:t>
                      </a:r>
                    </a:p>
                    <a:p>
                      <a:pPr marL="285750" indent="-285750">
                        <a:buFont typeface="Arial" panose="020B0604020202020204" pitchFamily="34" charset="0"/>
                        <a:buChar char="•"/>
                      </a:pPr>
                      <a:endParaRPr lang="pl-PL" sz="1200" baseline="0" dirty="0" smtClean="0"/>
                    </a:p>
                    <a:p>
                      <a:pPr marL="285750" indent="-285750">
                        <a:buFont typeface="Arial" panose="020B0604020202020204" pitchFamily="34" charset="0"/>
                        <a:buChar char="•"/>
                      </a:pPr>
                      <a:endParaRPr lang="pl-PL" sz="1200" dirty="0"/>
                    </a:p>
                  </a:txBody>
                  <a:tcPr/>
                </a:tc>
              </a:tr>
            </a:tbl>
          </a:graphicData>
        </a:graphic>
      </p:graphicFrame>
      <p:sp>
        <p:nvSpPr>
          <p:cNvPr id="2" name="Tytuł 1"/>
          <p:cNvSpPr>
            <a:spLocks noGrp="1"/>
          </p:cNvSpPr>
          <p:nvPr>
            <p:ph type="title"/>
          </p:nvPr>
        </p:nvSpPr>
        <p:spPr>
          <a:xfrm>
            <a:off x="457200" y="274638"/>
            <a:ext cx="8229600" cy="850106"/>
          </a:xfrm>
        </p:spPr>
        <p:txBody>
          <a:bodyPr>
            <a:normAutofit/>
          </a:bodyPr>
          <a:lstStyle/>
          <a:p>
            <a:r>
              <a:rPr lang="pl-PL" sz="3200" dirty="0" smtClean="0"/>
              <a:t>Złodzieje czasu</a:t>
            </a:r>
            <a:endParaRPr lang="pl-PL" sz="3200" dirty="0"/>
          </a:p>
        </p:txBody>
      </p:sp>
    </p:spTree>
    <p:extLst>
      <p:ext uri="{BB962C8B-B14F-4D97-AF65-F5344CB8AC3E}">
        <p14:creationId xmlns:p14="http://schemas.microsoft.com/office/powerpoint/2010/main" val="711574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72067" y="2173045"/>
            <a:ext cx="7408333" cy="3953118"/>
          </a:xfrm>
        </p:spPr>
        <p:txBody>
          <a:bodyPr>
            <a:normAutofit/>
          </a:bodyPr>
          <a:lstStyle/>
          <a:p>
            <a:pPr marL="0" indent="0" algn="just">
              <a:buNone/>
            </a:pPr>
            <a:r>
              <a:rPr lang="pl-PL" sz="5400" b="1" u="sng" dirty="0" smtClean="0"/>
              <a:t>Długi </a:t>
            </a:r>
            <a:r>
              <a:rPr lang="pl-PL" sz="5400" b="1" u="sng" dirty="0" smtClean="0"/>
              <a:t>czasowe- </a:t>
            </a:r>
            <a:r>
              <a:rPr lang="pl-PL" sz="2400" dirty="0" smtClean="0"/>
              <a:t>są swego rodzaju uzależnieniami czasowymi od innych ludzi. Każe wyrażenie zgody, każda obietnica, każde przyjęcie pracy czy brak odmowy powoduje, że czas znacznie się kurczy. Brakuje nam na co dzień świadomości popadania w „długi czasowe” wobec innych osób.</a:t>
            </a:r>
            <a:endParaRPr lang="pl-PL" sz="2400" dirty="0"/>
          </a:p>
        </p:txBody>
      </p:sp>
      <p:sp>
        <p:nvSpPr>
          <p:cNvPr id="2" name="Tytuł 1"/>
          <p:cNvSpPr>
            <a:spLocks noGrp="1"/>
          </p:cNvSpPr>
          <p:nvPr>
            <p:ph type="title"/>
          </p:nvPr>
        </p:nvSpPr>
        <p:spPr/>
        <p:txBody>
          <a:bodyPr/>
          <a:lstStyle/>
          <a:p>
            <a:r>
              <a:rPr lang="pl-PL" dirty="0" smtClean="0"/>
              <a:t>Długi czasowe</a:t>
            </a:r>
            <a:endParaRPr lang="pl-PL" dirty="0"/>
          </a:p>
        </p:txBody>
      </p:sp>
    </p:spTree>
    <p:extLst>
      <p:ext uri="{BB962C8B-B14F-4D97-AF65-F5344CB8AC3E}">
        <p14:creationId xmlns:p14="http://schemas.microsoft.com/office/powerpoint/2010/main" val="4009871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72067" y="1753496"/>
            <a:ext cx="7408333" cy="4372667"/>
          </a:xfrm>
        </p:spPr>
        <p:txBody>
          <a:bodyPr>
            <a:normAutofit fontScale="85000" lnSpcReduction="20000"/>
          </a:bodyPr>
          <a:lstStyle/>
          <a:p>
            <a:pPr marL="0" indent="0" algn="ctr">
              <a:buNone/>
            </a:pPr>
            <a:r>
              <a:rPr lang="pl-PL" b="1" i="1" dirty="0" smtClean="0"/>
              <a:t>Zasada </a:t>
            </a:r>
            <a:r>
              <a:rPr lang="pl-PL" b="1" i="1" dirty="0" err="1" smtClean="0"/>
              <a:t>Pareto</a:t>
            </a:r>
            <a:r>
              <a:rPr lang="pl-PL" b="1" i="1" dirty="0" smtClean="0"/>
              <a:t>- reguła 80:20</a:t>
            </a:r>
          </a:p>
          <a:p>
            <a:pPr algn="just"/>
            <a:r>
              <a:rPr lang="pl-PL" sz="2800" dirty="0" smtClean="0"/>
              <a:t>80 % wyników pochodzi z 20 % wysiłków.</a:t>
            </a:r>
            <a:endParaRPr lang="pl-PL" sz="2800" dirty="0"/>
          </a:p>
          <a:p>
            <a:pPr algn="just"/>
            <a:r>
              <a:rPr lang="pl-PL" sz="2800" dirty="0"/>
              <a:t>Zasadę </a:t>
            </a:r>
            <a:r>
              <a:rPr lang="pl-PL" sz="2800" dirty="0" err="1"/>
              <a:t>Pareto</a:t>
            </a:r>
            <a:r>
              <a:rPr lang="pl-PL" sz="2800" dirty="0"/>
              <a:t> należy </a:t>
            </a:r>
            <a:r>
              <a:rPr lang="pl-PL" sz="2800" dirty="0" smtClean="0"/>
              <a:t>uwzględniać </a:t>
            </a:r>
            <a:r>
              <a:rPr lang="pl-PL" sz="2800" dirty="0"/>
              <a:t>przy skutecznym gospodarowaniu własnym czasem. Pozwala ona właściwie </a:t>
            </a:r>
            <a:r>
              <a:rPr lang="pl-PL" sz="2800" dirty="0" smtClean="0"/>
              <a:t>ocenić </a:t>
            </a:r>
            <a:r>
              <a:rPr lang="pl-PL" sz="2800" dirty="0"/>
              <a:t>wagę stojących przed nami </a:t>
            </a:r>
            <a:r>
              <a:rPr lang="pl-PL" sz="2800" dirty="0" smtClean="0"/>
              <a:t>zadań. </a:t>
            </a:r>
            <a:endParaRPr lang="pl-PL" sz="2800" dirty="0"/>
          </a:p>
          <a:p>
            <a:pPr algn="just"/>
            <a:r>
              <a:rPr lang="pl-PL" sz="2800" b="1" dirty="0"/>
              <a:t>Kluczem do sukcesu nie jest więc pracować jak najwięcej i jak najdłużej, ale rozpoznać poprawnie te 20% działań, które determinują 80% sukcesu. </a:t>
            </a:r>
            <a:endParaRPr lang="pl-PL" sz="2800" dirty="0" smtClean="0"/>
          </a:p>
          <a:p>
            <a:pPr algn="just"/>
            <a:r>
              <a:rPr lang="pl-PL" sz="2800" dirty="0" smtClean="0"/>
              <a:t>Nie wszystkie zadania, które wykonujemy są tak samo ważne dla osiągnięcia naszych celów. </a:t>
            </a:r>
          </a:p>
          <a:p>
            <a:pPr algn="just"/>
            <a:r>
              <a:rPr lang="pl-PL" sz="2800" dirty="0" smtClean="0"/>
              <a:t>Można się skupić na tych 20% zadań przynoszących nam największą korzyść.</a:t>
            </a:r>
          </a:p>
          <a:p>
            <a:pPr marL="0" indent="0" algn="ctr">
              <a:buNone/>
            </a:pPr>
            <a:r>
              <a:rPr lang="pl-PL" sz="2800" dirty="0" smtClean="0"/>
              <a:t> </a:t>
            </a:r>
            <a:r>
              <a:rPr lang="pl-PL" sz="2000" dirty="0" smtClean="0"/>
              <a:t>skromniejsze środki            mniejszy wysiłek </a:t>
            </a:r>
            <a:r>
              <a:rPr lang="pl-PL" sz="2400" dirty="0" smtClean="0"/>
              <a:t>                </a:t>
            </a:r>
            <a:r>
              <a:rPr lang="pl-PL" sz="2000" dirty="0" smtClean="0"/>
              <a:t>większe </a:t>
            </a:r>
            <a:r>
              <a:rPr lang="pl-PL" sz="2000" dirty="0"/>
              <a:t>efekty </a:t>
            </a:r>
          </a:p>
          <a:p>
            <a:endParaRPr lang="pl-PL" sz="2400" dirty="0" smtClean="0"/>
          </a:p>
          <a:p>
            <a:pPr marL="0" indent="0">
              <a:buNone/>
            </a:pPr>
            <a:endParaRPr lang="pl-PL" dirty="0"/>
          </a:p>
        </p:txBody>
      </p:sp>
      <p:sp>
        <p:nvSpPr>
          <p:cNvPr id="2" name="Tytuł 1"/>
          <p:cNvSpPr>
            <a:spLocks noGrp="1"/>
          </p:cNvSpPr>
          <p:nvPr>
            <p:ph type="title"/>
          </p:nvPr>
        </p:nvSpPr>
        <p:spPr>
          <a:xfrm>
            <a:off x="457200" y="274638"/>
            <a:ext cx="8229600" cy="589520"/>
          </a:xfrm>
        </p:spPr>
        <p:txBody>
          <a:bodyPr>
            <a:normAutofit/>
          </a:bodyPr>
          <a:lstStyle/>
          <a:p>
            <a:r>
              <a:rPr lang="pl-PL" sz="2800" dirty="0" smtClean="0"/>
              <a:t>Zasady wspomagające w zarządzaniu sobą w czasie</a:t>
            </a:r>
            <a:endParaRPr lang="pl-PL" sz="2800" dirty="0"/>
          </a:p>
        </p:txBody>
      </p:sp>
      <p:sp>
        <p:nvSpPr>
          <p:cNvPr id="4" name="Strzałka w prawo 3"/>
          <p:cNvSpPr/>
          <p:nvPr/>
        </p:nvSpPr>
        <p:spPr>
          <a:xfrm>
            <a:off x="5619440" y="5618374"/>
            <a:ext cx="618368"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Krzyż 4"/>
          <p:cNvSpPr/>
          <p:nvPr/>
        </p:nvSpPr>
        <p:spPr>
          <a:xfrm>
            <a:off x="3388166" y="5585977"/>
            <a:ext cx="338336" cy="364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4019341" y="764234"/>
            <a:ext cx="4712677" cy="461665"/>
          </a:xfrm>
          <a:prstGeom prst="rect">
            <a:avLst/>
          </a:prstGeom>
          <a:noFill/>
        </p:spPr>
        <p:txBody>
          <a:bodyPr wrap="square" rtlCol="0">
            <a:spAutoFit/>
          </a:bodyPr>
          <a:lstStyle/>
          <a:p>
            <a:r>
              <a:rPr lang="pl-PL" sz="1200" b="1" i="1" dirty="0"/>
              <a:t>Zazwyczaj mamy </a:t>
            </a:r>
            <a:r>
              <a:rPr lang="pl-PL" sz="1200" b="1" i="1" dirty="0" smtClean="0"/>
              <a:t>dość </a:t>
            </a:r>
            <a:r>
              <a:rPr lang="pl-PL" sz="1200" b="1" i="1" dirty="0"/>
              <a:t>czasu, jeśli potrafimy </a:t>
            </a:r>
            <a:r>
              <a:rPr lang="pl-PL" sz="1200" b="1" i="1" dirty="0" smtClean="0"/>
              <a:t>wykorzystać </a:t>
            </a:r>
            <a:r>
              <a:rPr lang="pl-PL" sz="1200" b="1" i="1" dirty="0"/>
              <a:t>go właściwie</a:t>
            </a:r>
            <a:r>
              <a:rPr lang="pl-PL" sz="1200" i="1" dirty="0"/>
              <a:t>. </a:t>
            </a:r>
          </a:p>
          <a:p>
            <a:r>
              <a:rPr lang="pl-PL" sz="1200" i="1" dirty="0" smtClean="0"/>
              <a:t>                                                                            /</a:t>
            </a:r>
            <a:r>
              <a:rPr lang="pl-PL" sz="1200" i="1" dirty="0"/>
              <a:t>Johann Wolfgang Goethe/ </a:t>
            </a:r>
          </a:p>
        </p:txBody>
      </p:sp>
    </p:spTree>
    <p:extLst>
      <p:ext uri="{BB962C8B-B14F-4D97-AF65-F5344CB8AC3E}">
        <p14:creationId xmlns:p14="http://schemas.microsoft.com/office/powerpoint/2010/main" val="354048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72067" y="2108499"/>
            <a:ext cx="7408333" cy="4017664"/>
          </a:xfrm>
        </p:spPr>
        <p:txBody>
          <a:bodyPr>
            <a:normAutofit/>
          </a:bodyPr>
          <a:lstStyle/>
          <a:p>
            <a:r>
              <a:rPr lang="pl-PL" sz="2400" dirty="0" smtClean="0"/>
              <a:t>Priorytety</a:t>
            </a:r>
            <a:r>
              <a:rPr lang="pl-PL" sz="2400" dirty="0"/>
              <a:t>, które ustalasz przy pomocy kombinacji ważności i pilności pozwolą Ci </a:t>
            </a:r>
            <a:r>
              <a:rPr lang="pl-PL" sz="2400" dirty="0" smtClean="0"/>
              <a:t>gospodarować </a:t>
            </a:r>
            <a:r>
              <a:rPr lang="pl-PL" sz="2400" dirty="0"/>
              <a:t>efektywniej cennym czasem. </a:t>
            </a:r>
            <a:endParaRPr lang="pl-PL" sz="2400" dirty="0" smtClean="0"/>
          </a:p>
          <a:p>
            <a:r>
              <a:rPr lang="pl-PL" sz="2400" dirty="0" smtClean="0"/>
              <a:t>Często </a:t>
            </a:r>
            <a:r>
              <a:rPr lang="pl-PL" sz="2400" dirty="0"/>
              <a:t>marnuje się czas na sprawy drugorzędne, tak, że nie starcza go na zadania najważniejsze</a:t>
            </a:r>
            <a:r>
              <a:rPr lang="pl-PL" sz="2400" dirty="0" smtClean="0"/>
              <a:t>.</a:t>
            </a:r>
          </a:p>
          <a:p>
            <a:r>
              <a:rPr lang="pl-PL" sz="2400" dirty="0" smtClean="0"/>
              <a:t> </a:t>
            </a:r>
            <a:r>
              <a:rPr lang="pl-PL" sz="2400" dirty="0"/>
              <a:t>Klucz do sprawnego gospodarowania czasem leży więc w nadawaniu jednoznacznych priorytetów zaplanowanym pracom. </a:t>
            </a:r>
            <a:endParaRPr lang="pl-PL" sz="2400" dirty="0" smtClean="0"/>
          </a:p>
          <a:p>
            <a:pPr marL="0" indent="0">
              <a:buNone/>
            </a:pPr>
            <a:endParaRPr lang="pl-PL" dirty="0"/>
          </a:p>
        </p:txBody>
      </p:sp>
      <p:sp>
        <p:nvSpPr>
          <p:cNvPr id="2" name="Tytuł 1"/>
          <p:cNvSpPr>
            <a:spLocks noGrp="1"/>
          </p:cNvSpPr>
          <p:nvPr>
            <p:ph type="title"/>
          </p:nvPr>
        </p:nvSpPr>
        <p:spPr>
          <a:xfrm>
            <a:off x="457200" y="274638"/>
            <a:ext cx="8229600" cy="589520"/>
          </a:xfrm>
        </p:spPr>
        <p:txBody>
          <a:bodyPr>
            <a:normAutofit fontScale="90000"/>
          </a:bodyPr>
          <a:lstStyle/>
          <a:p>
            <a:r>
              <a:rPr lang="pl-PL" sz="2800" b="1" dirty="0"/>
              <a:t>Techniki pomocne przy nadawaniu zadaniom priorytetów </a:t>
            </a:r>
            <a:endParaRPr lang="pl-PL" sz="2800" dirty="0"/>
          </a:p>
        </p:txBody>
      </p:sp>
      <p:sp>
        <p:nvSpPr>
          <p:cNvPr id="6" name="pole tekstowe 5"/>
          <p:cNvSpPr txBox="1"/>
          <p:nvPr/>
        </p:nvSpPr>
        <p:spPr>
          <a:xfrm>
            <a:off x="4019341" y="764234"/>
            <a:ext cx="4712677" cy="646331"/>
          </a:xfrm>
          <a:prstGeom prst="rect">
            <a:avLst/>
          </a:prstGeom>
          <a:noFill/>
        </p:spPr>
        <p:txBody>
          <a:bodyPr wrap="square" rtlCol="0">
            <a:spAutoFit/>
          </a:bodyPr>
          <a:lstStyle/>
          <a:p>
            <a:r>
              <a:rPr lang="pl-PL" sz="1200" b="1" i="1" dirty="0"/>
              <a:t>To co ważne rzadko bywa pilne, a to co pilne rzadko bywa ważne. </a:t>
            </a:r>
          </a:p>
          <a:p>
            <a:r>
              <a:rPr lang="pl-PL" sz="1200" b="1" i="1" dirty="0" smtClean="0"/>
              <a:t>                                                                                     /</a:t>
            </a:r>
            <a:r>
              <a:rPr lang="pl-PL" sz="1200" b="1" i="1" dirty="0"/>
              <a:t>Dwight D. Eisenhower/ </a:t>
            </a:r>
          </a:p>
          <a:p>
            <a:r>
              <a:rPr lang="pl-PL" sz="1200" i="1" dirty="0" smtClean="0"/>
              <a:t> </a:t>
            </a:r>
            <a:endParaRPr lang="pl-PL" sz="1200" i="1" dirty="0"/>
          </a:p>
        </p:txBody>
      </p:sp>
    </p:spTree>
    <p:extLst>
      <p:ext uri="{BB962C8B-B14F-4D97-AF65-F5344CB8AC3E}">
        <p14:creationId xmlns:p14="http://schemas.microsoft.com/office/powerpoint/2010/main" val="2788965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451539031"/>
              </p:ext>
            </p:extLst>
          </p:nvPr>
        </p:nvGraphicFramePr>
        <p:xfrm>
          <a:off x="506731" y="841578"/>
          <a:ext cx="8304964" cy="5642859"/>
        </p:xfrm>
        <a:graphic>
          <a:graphicData uri="http://schemas.openxmlformats.org/drawingml/2006/table">
            <a:tbl>
              <a:tblPr firstRow="1" bandRow="1">
                <a:tableStyleId>{21E4AEA4-8DFA-4A89-87EB-49C32662AFE0}</a:tableStyleId>
              </a:tblPr>
              <a:tblGrid>
                <a:gridCol w="1245786"/>
                <a:gridCol w="2894787"/>
                <a:gridCol w="4164391"/>
              </a:tblGrid>
              <a:tr h="342475">
                <a:tc>
                  <a:txBody>
                    <a:bodyPr/>
                    <a:lstStyle/>
                    <a:p>
                      <a:endParaRPr lang="pl-PL" dirty="0"/>
                    </a:p>
                  </a:txBody>
                  <a:tcPr marL="80433" marR="80433"/>
                </a:tc>
                <a:tc>
                  <a:txBody>
                    <a:bodyPr/>
                    <a:lstStyle/>
                    <a:p>
                      <a:r>
                        <a:rPr lang="pl-PL" dirty="0" smtClean="0"/>
                        <a:t>PILNE</a:t>
                      </a:r>
                      <a:endParaRPr lang="pl-PL" dirty="0"/>
                    </a:p>
                  </a:txBody>
                  <a:tcPr marL="80433" marR="80433"/>
                </a:tc>
                <a:tc>
                  <a:txBody>
                    <a:bodyPr/>
                    <a:lstStyle/>
                    <a:p>
                      <a:r>
                        <a:rPr lang="pl-PL" dirty="0" smtClean="0"/>
                        <a:t>NIEPILNE</a:t>
                      </a:r>
                      <a:endParaRPr lang="pl-PL" dirty="0"/>
                    </a:p>
                  </a:txBody>
                  <a:tcPr marL="80433" marR="80433"/>
                </a:tc>
              </a:tr>
              <a:tr h="2654184">
                <a:tc>
                  <a:txBody>
                    <a:bodyPr/>
                    <a:lstStyle/>
                    <a:p>
                      <a:r>
                        <a:rPr lang="pl-PL" dirty="0" smtClean="0"/>
                        <a:t>WAŻNE</a:t>
                      </a:r>
                    </a:p>
                    <a:p>
                      <a:endParaRPr lang="pl-PL" dirty="0"/>
                    </a:p>
                  </a:txBody>
                  <a:tcPr marL="80433" marR="80433"/>
                </a:tc>
                <a:tc>
                  <a:txBody>
                    <a:bodyPr/>
                    <a:lstStyle/>
                    <a:p>
                      <a:pPr marL="285750" indent="-285750">
                        <a:buFont typeface="Wingdings" panose="05000000000000000000" pitchFamily="2" charset="2"/>
                        <a:buChar char="ü"/>
                      </a:pPr>
                      <a:r>
                        <a:rPr lang="pl-PL" dirty="0" smtClean="0"/>
                        <a:t>Sprawy</a:t>
                      </a:r>
                      <a:r>
                        <a:rPr lang="pl-PL" baseline="0" dirty="0" smtClean="0"/>
                        <a:t> naglące</a:t>
                      </a:r>
                    </a:p>
                    <a:p>
                      <a:pPr marL="285750" indent="-285750">
                        <a:buFont typeface="Wingdings" panose="05000000000000000000" pitchFamily="2" charset="2"/>
                        <a:buChar char="ü"/>
                      </a:pPr>
                      <a:r>
                        <a:rPr lang="pl-PL" baseline="0" dirty="0" smtClean="0"/>
                        <a:t>Sprawy na wczoraj</a:t>
                      </a:r>
                    </a:p>
                    <a:p>
                      <a:pPr marL="285750" indent="-285750">
                        <a:buFont typeface="Wingdings" panose="05000000000000000000" pitchFamily="2" charset="2"/>
                        <a:buChar char="ü"/>
                      </a:pPr>
                      <a:r>
                        <a:rPr lang="pl-PL" baseline="0" dirty="0" smtClean="0"/>
                        <a:t>Sprawy kryzysowe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sz="1800" b="0" i="0" u="none" strike="noStrike" kern="1200" baseline="0" dirty="0" smtClean="0">
                          <a:solidFill>
                            <a:schemeClr val="dk1"/>
                          </a:solidFill>
                          <a:latin typeface="+mn-lt"/>
                          <a:ea typeface="+mn-ea"/>
                          <a:cs typeface="+mn-cs"/>
                        </a:rPr>
                        <a:t>Zadania o określonym terminie realizacji </a:t>
                      </a:r>
                    </a:p>
                    <a:p>
                      <a:pPr marL="285750" indent="-285750">
                        <a:buFont typeface="Wingdings" panose="05000000000000000000" pitchFamily="2" charset="2"/>
                        <a:buChar char="ü"/>
                      </a:pPr>
                      <a:endParaRPr lang="pl-P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b="1"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b="1" i="0" u="none" strike="noStrike" kern="1200" baseline="0" dirty="0" smtClean="0">
                          <a:solidFill>
                            <a:schemeClr val="dk1"/>
                          </a:solidFill>
                          <a:latin typeface="+mn-lt"/>
                          <a:ea typeface="+mn-ea"/>
                          <a:cs typeface="+mn-cs"/>
                        </a:rPr>
                        <a:t>Wykonać osobiście natychmiast! </a:t>
                      </a:r>
                      <a:r>
                        <a:rPr lang="pl-PL" sz="1800" b="0" i="0" u="none" strike="noStrike" kern="1200" baseline="0" dirty="0" smtClean="0">
                          <a:solidFill>
                            <a:schemeClr val="dk1"/>
                          </a:solidFill>
                          <a:latin typeface="+mn-lt"/>
                          <a:ea typeface="+mn-ea"/>
                          <a:cs typeface="+mn-cs"/>
                        </a:rPr>
                        <a:t>	</a:t>
                      </a:r>
                    </a:p>
                    <a:p>
                      <a:endParaRPr lang="pl-PL" sz="1800" b="0" i="0" u="none" strike="noStrike" kern="1200" baseline="0" dirty="0" smtClean="0">
                        <a:solidFill>
                          <a:schemeClr val="dk1"/>
                        </a:solidFill>
                        <a:latin typeface="+mn-lt"/>
                        <a:ea typeface="+mn-ea"/>
                        <a:cs typeface="+mn-cs"/>
                      </a:endParaRPr>
                    </a:p>
                  </a:txBody>
                  <a:tcPr marL="80433" marR="80433"/>
                </a:tc>
                <a:tc>
                  <a:txBody>
                    <a:bodyPr/>
                    <a:lstStyle/>
                    <a:p>
                      <a:pPr marL="285750" indent="-285750">
                        <a:buFont typeface="Wingdings" panose="05000000000000000000" pitchFamily="2" charset="2"/>
                        <a:buChar char="ü"/>
                      </a:pPr>
                      <a:r>
                        <a:rPr lang="pl-PL" dirty="0" smtClean="0"/>
                        <a:t>Plany dalekosiężne</a:t>
                      </a:r>
                    </a:p>
                    <a:p>
                      <a:pPr marL="285750" indent="-285750">
                        <a:buFont typeface="Wingdings" panose="05000000000000000000" pitchFamily="2" charset="2"/>
                        <a:buChar char="ü"/>
                      </a:pPr>
                      <a:r>
                        <a:rPr lang="pl-PL" dirty="0" smtClean="0"/>
                        <a:t>Zapobieganie problemom</a:t>
                      </a:r>
                    </a:p>
                    <a:p>
                      <a:pPr marL="285750" indent="-285750">
                        <a:buFont typeface="Wingdings" panose="05000000000000000000" pitchFamily="2" charset="2"/>
                        <a:buChar char="ü"/>
                      </a:pPr>
                      <a:r>
                        <a:rPr lang="pl-PL" dirty="0" smtClean="0"/>
                        <a:t>Zapobieganie</a:t>
                      </a:r>
                    </a:p>
                    <a:p>
                      <a:pPr marL="285750" indent="-285750">
                        <a:buFont typeface="Wingdings" panose="05000000000000000000" pitchFamily="2" charset="2"/>
                        <a:buChar char="ü"/>
                      </a:pPr>
                      <a:r>
                        <a:rPr lang="pl-PL" dirty="0" smtClean="0"/>
                        <a:t>Planowanie</a:t>
                      </a:r>
                    </a:p>
                    <a:p>
                      <a:pPr marL="285750" indent="-285750">
                        <a:buFont typeface="Wingdings" panose="05000000000000000000" pitchFamily="2" charset="2"/>
                        <a:buChar char="ü"/>
                      </a:pPr>
                      <a:r>
                        <a:rPr lang="pl-PL" dirty="0" smtClean="0"/>
                        <a:t>Budowanie relacji z ludźmi</a:t>
                      </a:r>
                    </a:p>
                    <a:p>
                      <a:pPr marL="285750" indent="-285750">
                        <a:buFont typeface="Wingdings" panose="05000000000000000000" pitchFamily="2" charset="2"/>
                        <a:buChar char="ü"/>
                      </a:pPr>
                      <a:r>
                        <a:rPr lang="pl-PL" dirty="0" smtClean="0"/>
                        <a:t>Prawdziwa rekreacja</a:t>
                      </a:r>
                    </a:p>
                    <a:p>
                      <a:pPr marL="0" indent="0">
                        <a:buFont typeface="Wingdings" panose="05000000000000000000" pitchFamily="2" charset="2"/>
                        <a:buNone/>
                      </a:pPr>
                      <a:endParaRPr lang="pl-PL" dirty="0" smtClean="0"/>
                    </a:p>
                    <a:p>
                      <a:r>
                        <a:rPr lang="pl-PL" sz="1800" b="1" i="0" u="none" strike="noStrike" baseline="0" dirty="0" smtClean="0">
                          <a:solidFill>
                            <a:srgbClr val="000000"/>
                          </a:solidFill>
                          <a:latin typeface="+mn-lt"/>
                        </a:rPr>
                        <a:t>Planować! </a:t>
                      </a:r>
                      <a:endParaRPr lang="pl-PL" sz="1800" b="0" i="0" u="none" strike="noStrike" baseline="0" dirty="0" smtClean="0">
                        <a:solidFill>
                          <a:srgbClr val="000000"/>
                        </a:solidFill>
                        <a:latin typeface="+mn-lt"/>
                      </a:endParaRPr>
                    </a:p>
                    <a:p>
                      <a:r>
                        <a:rPr lang="pl-PL" sz="1800" b="1" i="0" u="none" strike="noStrike" baseline="0" dirty="0" smtClean="0">
                          <a:solidFill>
                            <a:srgbClr val="000000"/>
                          </a:solidFill>
                          <a:latin typeface="+mn-lt"/>
                        </a:rPr>
                        <a:t>Systematycznie realizować! </a:t>
                      </a:r>
                      <a:endParaRPr lang="pl-PL" sz="1800" b="0" i="0" u="none" strike="noStrike" baseline="0" dirty="0" smtClean="0">
                        <a:solidFill>
                          <a:srgbClr val="000000"/>
                        </a:solidFill>
                        <a:latin typeface="+mn-lt"/>
                      </a:endParaRPr>
                    </a:p>
                    <a:p>
                      <a:r>
                        <a:rPr lang="pl-PL" sz="1800" b="1" i="0" u="none" strike="noStrike" baseline="0" dirty="0" smtClean="0">
                          <a:solidFill>
                            <a:srgbClr val="000000"/>
                          </a:solidFill>
                          <a:latin typeface="+mn-lt"/>
                        </a:rPr>
                        <a:t>Sprawdzać stopień realizacji! </a:t>
                      </a:r>
                      <a:endParaRPr lang="pl-PL" sz="1800" b="0" i="0" u="none" strike="noStrike" baseline="0" dirty="0" smtClean="0">
                        <a:solidFill>
                          <a:srgbClr val="000000"/>
                        </a:solidFill>
                        <a:latin typeface="+mn-lt"/>
                      </a:endParaRPr>
                    </a:p>
                  </a:txBody>
                  <a:tcPr marL="80433" marR="80433"/>
                </a:tc>
              </a:tr>
              <a:tr h="2442459">
                <a:tc>
                  <a:txBody>
                    <a:bodyPr/>
                    <a:lstStyle/>
                    <a:p>
                      <a:r>
                        <a:rPr lang="pl-PL" dirty="0" smtClean="0"/>
                        <a:t>NIEWAŻNE</a:t>
                      </a:r>
                      <a:endParaRPr lang="pl-PL" dirty="0"/>
                    </a:p>
                  </a:txBody>
                  <a:tcPr marL="80433" marR="80433"/>
                </a:tc>
                <a:tc>
                  <a:txBody>
                    <a:bodyPr/>
                    <a:lstStyle/>
                    <a:p>
                      <a:pPr marL="285750" indent="-285750">
                        <a:buFont typeface="Wingdings" panose="05000000000000000000" pitchFamily="2" charset="2"/>
                        <a:buChar char="ü"/>
                      </a:pPr>
                      <a:r>
                        <a:rPr lang="pl-PL" dirty="0" smtClean="0"/>
                        <a:t>Złudzenie bycia ważnym i niezastąpionym</a:t>
                      </a:r>
                    </a:p>
                    <a:p>
                      <a:pPr marL="285750" indent="-285750">
                        <a:buFont typeface="Wingdings" panose="05000000000000000000" pitchFamily="2" charset="2"/>
                        <a:buChar char="ü"/>
                      </a:pPr>
                      <a:r>
                        <a:rPr lang="pl-PL" dirty="0" smtClean="0"/>
                        <a:t>Niektóre telefony</a:t>
                      </a:r>
                    </a:p>
                    <a:p>
                      <a:pPr marL="285750" indent="-285750">
                        <a:buFont typeface="Wingdings" panose="05000000000000000000" pitchFamily="2" charset="2"/>
                        <a:buChar char="ü"/>
                      </a:pPr>
                      <a:r>
                        <a:rPr lang="pl-PL" baseline="0" dirty="0" smtClean="0"/>
                        <a:t>Niektóre spotkania</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l-PL" baseline="0" dirty="0" smtClean="0"/>
                        <a:t>Wiele zwykłych zajęć</a:t>
                      </a:r>
                      <a:endParaRPr lang="pl-PL" sz="1800" b="0" i="0" u="none" strike="noStrike" kern="1200" baseline="0" dirty="0" smtClean="0">
                        <a:solidFill>
                          <a:schemeClr val="dk1"/>
                        </a:solidFill>
                        <a:latin typeface="+mn-lt"/>
                        <a:ea typeface="+mn-ea"/>
                        <a:cs typeface="+mn-cs"/>
                      </a:endParaRPr>
                    </a:p>
                    <a:p>
                      <a:pPr marL="285750" indent="-285750">
                        <a:buFont typeface="Wingdings" panose="05000000000000000000" pitchFamily="2" charset="2"/>
                        <a:buChar char="ü"/>
                      </a:pPr>
                      <a:endParaRPr lang="pl-PL" baseline="0" dirty="0" smtClean="0"/>
                    </a:p>
                    <a:p>
                      <a:endParaRPr lang="pl-PL" sz="1800" b="1" i="0" u="none" strike="noStrike" kern="1200" baseline="0" dirty="0" smtClean="0">
                        <a:solidFill>
                          <a:schemeClr val="dk1"/>
                        </a:solidFill>
                        <a:latin typeface="+mn-lt"/>
                        <a:ea typeface="+mn-ea"/>
                        <a:cs typeface="+mn-cs"/>
                      </a:endParaRPr>
                    </a:p>
                    <a:p>
                      <a:r>
                        <a:rPr lang="pl-PL" sz="1800" b="1" i="0" u="none" strike="noStrike" kern="1200" baseline="0" dirty="0" smtClean="0">
                          <a:solidFill>
                            <a:schemeClr val="dk1"/>
                          </a:solidFill>
                          <a:latin typeface="+mn-lt"/>
                          <a:ea typeface="+mn-ea"/>
                          <a:cs typeface="+mn-cs"/>
                        </a:rPr>
                        <a:t>Delegować! </a:t>
                      </a:r>
                      <a:r>
                        <a:rPr lang="pl-PL" sz="1800" b="0" i="0" u="none" strike="noStrike" kern="1200" baseline="0" dirty="0" smtClean="0">
                          <a:solidFill>
                            <a:schemeClr val="dk1"/>
                          </a:solidFill>
                          <a:latin typeface="+mn-lt"/>
                          <a:ea typeface="+mn-ea"/>
                          <a:cs typeface="+mn-cs"/>
                        </a:rPr>
                        <a:t>	</a:t>
                      </a:r>
                    </a:p>
                  </a:txBody>
                  <a:tcPr marL="80433" marR="80433"/>
                </a:tc>
                <a:tc>
                  <a:txBody>
                    <a:bodyPr/>
                    <a:lstStyle/>
                    <a:p>
                      <a:pPr marL="285750" indent="-285750">
                        <a:buFont typeface="Wingdings" panose="05000000000000000000" pitchFamily="2" charset="2"/>
                        <a:buChar char="ü"/>
                      </a:pPr>
                      <a:r>
                        <a:rPr lang="pl-PL" dirty="0" smtClean="0"/>
                        <a:t>Złodzieje –pożeracze czasu</a:t>
                      </a:r>
                    </a:p>
                    <a:p>
                      <a:pPr marL="285750" indent="-285750">
                        <a:buFont typeface="Wingdings" panose="05000000000000000000" pitchFamily="2" charset="2"/>
                        <a:buChar char="ü"/>
                      </a:pPr>
                      <a:r>
                        <a:rPr lang="pl-PL" dirty="0" smtClean="0"/>
                        <a:t>Zbędne codzienne zajęcia</a:t>
                      </a:r>
                    </a:p>
                    <a:p>
                      <a:pPr marL="285750" indent="-285750">
                        <a:buFont typeface="Wingdings" panose="05000000000000000000" pitchFamily="2" charset="2"/>
                        <a:buChar char="ü"/>
                      </a:pPr>
                      <a:r>
                        <a:rPr lang="pl-PL" dirty="0" smtClean="0"/>
                        <a:t>Niezobowiązująca korespondencja</a:t>
                      </a:r>
                    </a:p>
                    <a:p>
                      <a:pPr marL="285750" indent="-285750">
                        <a:buFont typeface="Wingdings" panose="05000000000000000000" pitchFamily="2" charset="2"/>
                        <a:buChar char="ü"/>
                      </a:pPr>
                      <a:r>
                        <a:rPr lang="pl-PL" dirty="0" smtClean="0"/>
                        <a:t>Niektóre telefony</a:t>
                      </a:r>
                    </a:p>
                    <a:p>
                      <a:pPr marL="285750" indent="-285750">
                        <a:buFont typeface="Wingdings" panose="05000000000000000000" pitchFamily="2" charset="2"/>
                        <a:buChar char="ü"/>
                      </a:pPr>
                      <a:r>
                        <a:rPr lang="pl-PL" dirty="0" smtClean="0"/>
                        <a:t>Puste przyjemności np. TV jak leci</a:t>
                      </a:r>
                    </a:p>
                    <a:p>
                      <a:pPr marL="285750" indent="-285750">
                        <a:buFont typeface="Wingdings" panose="05000000000000000000" pitchFamily="2" charset="2"/>
                        <a:buChar char="ü"/>
                      </a:pPr>
                      <a:r>
                        <a:rPr lang="pl-PL" dirty="0" smtClean="0"/>
                        <a:t>Plotkowanie</a:t>
                      </a:r>
                    </a:p>
                    <a:p>
                      <a:pPr marL="285750" indent="-285750">
                        <a:buFont typeface="Wingdings" panose="05000000000000000000" pitchFamily="2" charset="2"/>
                        <a:buChar char="ü"/>
                      </a:pPr>
                      <a:r>
                        <a:rPr lang="pl-PL" sz="1800" b="0" i="0" u="none" strike="noStrike" kern="1200" baseline="0" dirty="0" smtClean="0">
                          <a:solidFill>
                            <a:schemeClr val="dk1"/>
                          </a:solidFill>
                          <a:latin typeface="+mn-lt"/>
                          <a:ea typeface="+mn-ea"/>
                          <a:cs typeface="+mn-cs"/>
                        </a:rPr>
                        <a:t>Perfekcjonizm</a:t>
                      </a:r>
                      <a:endParaRPr lang="pl-PL"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800" b="1" i="0" u="none" strike="noStrike" kern="1200" baseline="0" dirty="0" smtClean="0">
                          <a:solidFill>
                            <a:schemeClr val="dk1"/>
                          </a:solidFill>
                          <a:latin typeface="+mn-lt"/>
                          <a:ea typeface="+mn-ea"/>
                          <a:cs typeface="+mn-cs"/>
                        </a:rPr>
                        <a:t>Unikać! </a:t>
                      </a:r>
                      <a:r>
                        <a:rPr lang="pl-PL" sz="1800" b="0" i="0" u="none" strike="noStrike" kern="1200" baseline="0" dirty="0" smtClean="0">
                          <a:solidFill>
                            <a:schemeClr val="dk1"/>
                          </a:solidFill>
                          <a:latin typeface="+mn-lt"/>
                          <a:ea typeface="+mn-ea"/>
                          <a:cs typeface="+mn-cs"/>
                        </a:rPr>
                        <a:t>	</a:t>
                      </a:r>
                    </a:p>
                  </a:txBody>
                  <a:tcPr marL="80433" marR="80433"/>
                </a:tc>
              </a:tr>
            </a:tbl>
          </a:graphicData>
        </a:graphic>
      </p:graphicFrame>
      <p:sp>
        <p:nvSpPr>
          <p:cNvPr id="2" name="Tytuł 1"/>
          <p:cNvSpPr>
            <a:spLocks noGrp="1"/>
          </p:cNvSpPr>
          <p:nvPr>
            <p:ph type="title"/>
          </p:nvPr>
        </p:nvSpPr>
        <p:spPr>
          <a:xfrm>
            <a:off x="457200" y="274638"/>
            <a:ext cx="8229600" cy="446124"/>
          </a:xfrm>
        </p:spPr>
        <p:txBody>
          <a:bodyPr>
            <a:normAutofit fontScale="90000"/>
          </a:bodyPr>
          <a:lstStyle/>
          <a:p>
            <a:r>
              <a:rPr lang="pl-PL" sz="2800" dirty="0" smtClean="0"/>
              <a:t>Macierz Eisenhowera</a:t>
            </a:r>
            <a:endParaRPr lang="pl-PL" sz="2800" dirty="0"/>
          </a:p>
        </p:txBody>
      </p:sp>
    </p:spTree>
    <p:extLst>
      <p:ext uri="{BB962C8B-B14F-4D97-AF65-F5344CB8AC3E}">
        <p14:creationId xmlns:p14="http://schemas.microsoft.com/office/powerpoint/2010/main" val="4049574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just">
              <a:buNone/>
            </a:pPr>
            <a:endParaRPr lang="pl-PL" sz="1600" dirty="0" smtClean="0"/>
          </a:p>
          <a:p>
            <a:pPr marL="0" indent="0" algn="just">
              <a:buNone/>
            </a:pPr>
            <a:r>
              <a:rPr lang="pl-PL" sz="1600" dirty="0" smtClean="0"/>
              <a:t>Jeśli mamy coś do zrobienia, powinniśmy zaplanować tylko 60% czasu, który mamy do dyspozycji. Reguła zakłada, że planowanie 100 % czasu nie ma sensu, ponieważ zawsze zdarzają się nieprzewidziane sytuacje, drobne wypadki i zdarzenia, które musimy wziąć pod uwagę, aby się nie przeliczyć w realnym planowaniu. Dlatego zaleca się pozostawienie 40% czasu na czynności nieoczekiwane i spontaniczne, które mogą się przydarzyć nawet przy wykonywaniu najbardziej pilnego zadania</a:t>
            </a:r>
            <a:r>
              <a:rPr lang="pl-PL" sz="1800" dirty="0" smtClean="0"/>
              <a:t>.</a:t>
            </a:r>
          </a:p>
          <a:p>
            <a:pPr marL="0" indent="0">
              <a:buNone/>
            </a:pPr>
            <a:endParaRPr lang="pl-PL" sz="1800" dirty="0"/>
          </a:p>
          <a:p>
            <a:pPr marL="0" indent="0">
              <a:buNone/>
            </a:pPr>
            <a:endParaRPr lang="pl-PL" sz="1800" dirty="0" smtClean="0"/>
          </a:p>
          <a:p>
            <a:pPr marL="0" indent="0">
              <a:buNone/>
            </a:pPr>
            <a:endParaRPr lang="pl-PL" sz="1800" dirty="0" smtClean="0"/>
          </a:p>
          <a:p>
            <a:pPr marL="0" indent="0">
              <a:buNone/>
            </a:pPr>
            <a:endParaRPr lang="pl-PL" sz="1800" dirty="0"/>
          </a:p>
          <a:p>
            <a:pPr marL="0" indent="0">
              <a:buNone/>
            </a:pPr>
            <a:endParaRPr lang="pl-PL" sz="1800" dirty="0"/>
          </a:p>
        </p:txBody>
      </p:sp>
      <p:sp>
        <p:nvSpPr>
          <p:cNvPr id="2" name="Tytuł 1"/>
          <p:cNvSpPr>
            <a:spLocks noGrp="1"/>
          </p:cNvSpPr>
          <p:nvPr>
            <p:ph type="title"/>
          </p:nvPr>
        </p:nvSpPr>
        <p:spPr/>
        <p:txBody>
          <a:bodyPr>
            <a:normAutofit/>
          </a:bodyPr>
          <a:lstStyle/>
          <a:p>
            <a:r>
              <a:rPr lang="pl-PL" sz="2800" dirty="0"/>
              <a:t>Zasady wspomagające w zarządzaniu sobą w czasie</a:t>
            </a:r>
            <a:br>
              <a:rPr lang="pl-PL" sz="2800" dirty="0"/>
            </a:br>
            <a:r>
              <a:rPr lang="pl-PL" sz="2800" b="1" dirty="0" smtClean="0"/>
              <a:t>Reguła 60/40</a:t>
            </a:r>
            <a:endParaRPr lang="pl-PL" sz="2800" b="1" dirty="0"/>
          </a:p>
        </p:txBody>
      </p:sp>
      <p:graphicFrame>
        <p:nvGraphicFramePr>
          <p:cNvPr id="5" name="Tabela 4"/>
          <p:cNvGraphicFramePr>
            <a:graphicFrameLocks noGrp="1"/>
          </p:cNvGraphicFramePr>
          <p:nvPr>
            <p:extLst>
              <p:ext uri="{D42A27DB-BD31-4B8C-83A1-F6EECF244321}">
                <p14:modId xmlns:p14="http://schemas.microsoft.com/office/powerpoint/2010/main" val="3337497464"/>
              </p:ext>
            </p:extLst>
          </p:nvPr>
        </p:nvGraphicFramePr>
        <p:xfrm>
          <a:off x="1417701" y="4610788"/>
          <a:ext cx="5976666" cy="1944216"/>
        </p:xfrm>
        <a:graphic>
          <a:graphicData uri="http://schemas.openxmlformats.org/drawingml/2006/table">
            <a:tbl>
              <a:tblPr firstRow="1" bandRow="1">
                <a:tableStyleId>{5C22544A-7EE6-4342-B048-85BDC9FD1C3A}</a:tableStyleId>
              </a:tblPr>
              <a:tblGrid>
                <a:gridCol w="1992222"/>
                <a:gridCol w="1992222"/>
                <a:gridCol w="1992222"/>
              </a:tblGrid>
              <a:tr h="486054">
                <a:tc>
                  <a:txBody>
                    <a:bodyPr/>
                    <a:lstStyle/>
                    <a:p>
                      <a:r>
                        <a:rPr lang="pl-PL" dirty="0" smtClean="0"/>
                        <a:t>60 %</a:t>
                      </a:r>
                      <a:endParaRPr lang="pl-PL" dirty="0"/>
                    </a:p>
                  </a:txBody>
                  <a:tcPr/>
                </a:tc>
                <a:tc>
                  <a:txBody>
                    <a:bodyPr/>
                    <a:lstStyle/>
                    <a:p>
                      <a:r>
                        <a:rPr lang="pl-PL" dirty="0" smtClean="0"/>
                        <a:t>20%</a:t>
                      </a:r>
                      <a:endParaRPr lang="pl-PL" dirty="0"/>
                    </a:p>
                  </a:txBody>
                  <a:tcPr/>
                </a:tc>
                <a:tc>
                  <a:txBody>
                    <a:bodyPr/>
                    <a:lstStyle/>
                    <a:p>
                      <a:r>
                        <a:rPr lang="pl-PL" dirty="0" smtClean="0"/>
                        <a:t>20%</a:t>
                      </a:r>
                      <a:endParaRPr lang="pl-PL" dirty="0"/>
                    </a:p>
                  </a:txBody>
                  <a:tcPr/>
                </a:tc>
              </a:tr>
              <a:tr h="1458162">
                <a:tc>
                  <a:txBody>
                    <a:bodyPr/>
                    <a:lstStyle/>
                    <a:p>
                      <a:r>
                        <a:rPr lang="pl-PL" dirty="0" smtClean="0"/>
                        <a:t>Czynności</a:t>
                      </a:r>
                      <a:r>
                        <a:rPr lang="pl-PL" baseline="0" dirty="0" smtClean="0"/>
                        <a:t> zaplanowane</a:t>
                      </a:r>
                      <a:endParaRPr lang="pl-PL" dirty="0"/>
                    </a:p>
                  </a:txBody>
                  <a:tcPr/>
                </a:tc>
                <a:tc>
                  <a:txBody>
                    <a:bodyPr/>
                    <a:lstStyle/>
                    <a:p>
                      <a:r>
                        <a:rPr lang="pl-PL" dirty="0" smtClean="0"/>
                        <a:t>Czynności nieoczekiwane</a:t>
                      </a:r>
                      <a:endParaRPr lang="pl-PL" dirty="0"/>
                    </a:p>
                  </a:txBody>
                  <a:tcPr/>
                </a:tc>
                <a:tc>
                  <a:txBody>
                    <a:bodyPr/>
                    <a:lstStyle/>
                    <a:p>
                      <a:r>
                        <a:rPr lang="pl-PL" dirty="0" smtClean="0"/>
                        <a:t>Czynności spontaniczne</a:t>
                      </a:r>
                      <a:endParaRPr lang="pl-PL" dirty="0"/>
                    </a:p>
                  </a:txBody>
                  <a:tcPr/>
                </a:tc>
              </a:tr>
            </a:tbl>
          </a:graphicData>
        </a:graphic>
      </p:graphicFrame>
    </p:spTree>
    <p:extLst>
      <p:ext uri="{BB962C8B-B14F-4D97-AF65-F5344CB8AC3E}">
        <p14:creationId xmlns:p14="http://schemas.microsoft.com/office/powerpoint/2010/main" val="2780338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20000"/>
          </a:bodyPr>
          <a:lstStyle/>
          <a:p>
            <a:pPr marL="0" indent="0" algn="ctr">
              <a:buNone/>
            </a:pPr>
            <a:r>
              <a:rPr lang="pl-PL" sz="1600" dirty="0" smtClean="0"/>
              <a:t>Praktyczna przy planowaniu krótszych odcinków czasowych, składa się z 5 etapów:</a:t>
            </a:r>
          </a:p>
          <a:p>
            <a:pPr algn="just">
              <a:buFont typeface="Wingdings" panose="05000000000000000000" pitchFamily="2" charset="2"/>
              <a:buChar char="q"/>
            </a:pPr>
            <a:r>
              <a:rPr lang="pl-PL" sz="2000" dirty="0" smtClean="0"/>
              <a:t>Zrób listę zadań (zadania z planu tygodniowego lub miesięcznego, niezrealizowane czynności z poprzedniego dnia, czynności, które doszły dziś i są do załatwienia jutro oraz zadania rutynowe)</a:t>
            </a:r>
          </a:p>
          <a:p>
            <a:pPr algn="just">
              <a:buFont typeface="Wingdings" panose="05000000000000000000" pitchFamily="2" charset="2"/>
              <a:buChar char="q"/>
            </a:pPr>
            <a:endParaRPr lang="pl-PL" sz="2000" dirty="0" smtClean="0"/>
          </a:p>
          <a:p>
            <a:pPr algn="just">
              <a:buFont typeface="Wingdings" panose="05000000000000000000" pitchFamily="2" charset="2"/>
              <a:buChar char="q"/>
            </a:pPr>
            <a:r>
              <a:rPr lang="pl-PL" sz="2000" dirty="0" smtClean="0"/>
              <a:t>Oszacuj czas trwania czynności – zapisz czas szacunkowy trwania każdej czynności i zsumuj czas wszystkich czynności</a:t>
            </a:r>
          </a:p>
          <a:p>
            <a:pPr algn="just">
              <a:buFont typeface="Wingdings" panose="05000000000000000000" pitchFamily="2" charset="2"/>
              <a:buChar char="q"/>
            </a:pPr>
            <a:endParaRPr lang="pl-PL" sz="2000" dirty="0" smtClean="0"/>
          </a:p>
          <a:p>
            <a:pPr algn="just">
              <a:buFont typeface="Wingdings" panose="05000000000000000000" pitchFamily="2" charset="2"/>
              <a:buChar char="q"/>
            </a:pPr>
            <a:r>
              <a:rPr lang="pl-PL" sz="2000" dirty="0" smtClean="0"/>
              <a:t>Pamiętaj o regule 60:40  i zaplanuj czas na rzeczy nieprzewidywalne</a:t>
            </a:r>
          </a:p>
          <a:p>
            <a:pPr algn="just">
              <a:buFont typeface="Wingdings" panose="05000000000000000000" pitchFamily="2" charset="2"/>
              <a:buChar char="q"/>
            </a:pPr>
            <a:endParaRPr lang="pl-PL" sz="2000" dirty="0" smtClean="0"/>
          </a:p>
          <a:p>
            <a:pPr algn="just">
              <a:buFont typeface="Wingdings" panose="05000000000000000000" pitchFamily="2" charset="2"/>
              <a:buChar char="q"/>
            </a:pPr>
            <a:r>
              <a:rPr lang="pl-PL" sz="2000" dirty="0" smtClean="0"/>
              <a:t>Wyznacz priorytety i deleguj zadania</a:t>
            </a:r>
          </a:p>
          <a:p>
            <a:pPr marL="0" indent="0" algn="just">
              <a:buNone/>
            </a:pPr>
            <a:endParaRPr lang="pl-PL" sz="2000" dirty="0" smtClean="0"/>
          </a:p>
          <a:p>
            <a:pPr algn="just">
              <a:buFont typeface="Wingdings" panose="05000000000000000000" pitchFamily="2" charset="2"/>
              <a:buChar char="q"/>
            </a:pPr>
            <a:r>
              <a:rPr lang="pl-PL" sz="2000" dirty="0" smtClean="0"/>
              <a:t>Kontroluj realizację zadań</a:t>
            </a:r>
            <a:endParaRPr lang="pl-PL" sz="2000" dirty="0"/>
          </a:p>
        </p:txBody>
      </p:sp>
      <p:sp>
        <p:nvSpPr>
          <p:cNvPr id="2" name="Tytuł 1"/>
          <p:cNvSpPr>
            <a:spLocks noGrp="1"/>
          </p:cNvSpPr>
          <p:nvPr>
            <p:ph type="title"/>
          </p:nvPr>
        </p:nvSpPr>
        <p:spPr/>
        <p:txBody>
          <a:bodyPr>
            <a:normAutofit/>
          </a:bodyPr>
          <a:lstStyle/>
          <a:p>
            <a:r>
              <a:rPr lang="pl-PL" sz="2400" dirty="0"/>
              <a:t>Zasady wspomagające w zarządzaniu sobą w czasie</a:t>
            </a:r>
            <a:br>
              <a:rPr lang="pl-PL" sz="2400" dirty="0"/>
            </a:br>
            <a:r>
              <a:rPr lang="pl-PL" sz="2400" b="1" dirty="0" smtClean="0"/>
              <a:t>Technika </a:t>
            </a:r>
            <a:r>
              <a:rPr lang="pl-PL" sz="2400" b="1" dirty="0" err="1" smtClean="0"/>
              <a:t>Alpen</a:t>
            </a:r>
            <a:endParaRPr lang="pl-PL" sz="2400" dirty="0"/>
          </a:p>
        </p:txBody>
      </p:sp>
    </p:spTree>
    <p:extLst>
      <p:ext uri="{BB962C8B-B14F-4D97-AF65-F5344CB8AC3E}">
        <p14:creationId xmlns:p14="http://schemas.microsoft.com/office/powerpoint/2010/main" val="1355392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492" y="2270927"/>
            <a:ext cx="5124660" cy="414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3436536" y="462225"/>
            <a:ext cx="5244885" cy="1200329"/>
          </a:xfrm>
          <a:prstGeom prst="rect">
            <a:avLst/>
          </a:prstGeom>
        </p:spPr>
        <p:txBody>
          <a:bodyPr wrap="square">
            <a:spAutoFit/>
          </a:bodyPr>
          <a:lstStyle/>
          <a:p>
            <a:endParaRPr lang="pl-PL" dirty="0"/>
          </a:p>
          <a:p>
            <a:pPr algn="r"/>
            <a:r>
              <a:rPr lang="pl-PL" dirty="0"/>
              <a:t> „</a:t>
            </a:r>
            <a:r>
              <a:rPr lang="pl-PL" i="1" dirty="0"/>
              <a:t>Znane są tysiące sposobów zabijania czasu, </a:t>
            </a:r>
          </a:p>
          <a:p>
            <a:pPr algn="r"/>
            <a:r>
              <a:rPr lang="pl-PL" i="1" dirty="0"/>
              <a:t>ale nikt nie wie jak go </a:t>
            </a:r>
            <a:r>
              <a:rPr lang="pl-PL" i="1" dirty="0" smtClean="0"/>
              <a:t>wskrzesić</a:t>
            </a:r>
            <a:r>
              <a:rPr lang="pl-PL" dirty="0" smtClean="0"/>
              <a:t>.” </a:t>
            </a:r>
            <a:endParaRPr lang="pl-PL" dirty="0"/>
          </a:p>
          <a:p>
            <a:r>
              <a:rPr lang="pl-PL" dirty="0" smtClean="0"/>
              <a:t>                                                                  </a:t>
            </a:r>
            <a:r>
              <a:rPr lang="pl-PL" dirty="0" smtClean="0"/>
              <a:t>/Albert Einstein/ </a:t>
            </a:r>
            <a:endParaRPr lang="pl-PL" dirty="0"/>
          </a:p>
        </p:txBody>
      </p:sp>
    </p:spTree>
    <p:extLst>
      <p:ext uri="{BB962C8B-B14F-4D97-AF65-F5344CB8AC3E}">
        <p14:creationId xmlns:p14="http://schemas.microsoft.com/office/powerpoint/2010/main" val="924937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72067" y="2119256"/>
            <a:ext cx="7408333" cy="4006907"/>
          </a:xfrm>
        </p:spPr>
        <p:txBody>
          <a:bodyPr>
            <a:normAutofit fontScale="92500" lnSpcReduction="10000"/>
          </a:bodyPr>
          <a:lstStyle/>
          <a:p>
            <a:pPr marL="0" indent="0" algn="ctr">
              <a:buNone/>
            </a:pPr>
            <a:r>
              <a:rPr lang="pl-PL" sz="2000" dirty="0"/>
              <a:t>Tworzenie harmonogramów i planów </a:t>
            </a:r>
            <a:r>
              <a:rPr lang="pl-PL" sz="2000" dirty="0" smtClean="0"/>
              <a:t>działań </a:t>
            </a:r>
            <a:r>
              <a:rPr lang="pl-PL" sz="2000" dirty="0"/>
              <a:t>to ważny element we własnym </a:t>
            </a:r>
            <a:r>
              <a:rPr lang="pl-PL" sz="2000" dirty="0" smtClean="0"/>
              <a:t>systemie </a:t>
            </a:r>
            <a:r>
              <a:rPr lang="pl-PL" sz="2000" dirty="0"/>
              <a:t>planowania. Plan może </a:t>
            </a:r>
            <a:r>
              <a:rPr lang="pl-PL" sz="2000" dirty="0" smtClean="0"/>
              <a:t>być </a:t>
            </a:r>
            <a:r>
              <a:rPr lang="pl-PL" sz="2000" dirty="0"/>
              <a:t>sporządzony na miesiąc, </a:t>
            </a:r>
            <a:r>
              <a:rPr lang="pl-PL" sz="2000" dirty="0" smtClean="0"/>
              <a:t>tydzień, dzień. </a:t>
            </a:r>
          </a:p>
          <a:p>
            <a:pPr marL="0" indent="0">
              <a:buNone/>
            </a:pPr>
            <a:r>
              <a:rPr lang="pl-PL" sz="2000" b="1" u="sng" dirty="0"/>
              <a:t>Wypełnienie planu dnia </a:t>
            </a:r>
          </a:p>
          <a:p>
            <a:pPr marL="0" indent="0">
              <a:buNone/>
            </a:pPr>
            <a:r>
              <a:rPr lang="pl-PL" sz="1800" dirty="0"/>
              <a:t>Gdy wiesz, co chcesz </a:t>
            </a:r>
            <a:r>
              <a:rPr lang="pl-PL" sz="1800" dirty="0" smtClean="0"/>
              <a:t>zrobić </a:t>
            </a:r>
            <a:r>
              <a:rPr lang="pl-PL" sz="1800" dirty="0"/>
              <a:t>danego dnia, wiesz jak bardzo są to zadania ważne dla Ciebie, oraz wiesz, ile czasu Ci zajmą, to wypełniasz plan dnia. Oznacza to, że decydujesz, kiedy zajmiesz się daną czynnością i wpisujesz ją na tę godzinę do planu. Przy takim wypełnianiu planu należy się </a:t>
            </a:r>
            <a:r>
              <a:rPr lang="pl-PL" sz="1800" dirty="0" smtClean="0"/>
              <a:t>kierować </a:t>
            </a:r>
            <a:r>
              <a:rPr lang="pl-PL" sz="1800" dirty="0"/>
              <a:t>wszystkimi powyżej opisanymi regułami: </a:t>
            </a:r>
          </a:p>
          <a:p>
            <a:r>
              <a:rPr lang="pl-PL" sz="1800" dirty="0" smtClean="0"/>
              <a:t>planuj </a:t>
            </a:r>
            <a:r>
              <a:rPr lang="pl-PL" sz="1800" dirty="0"/>
              <a:t>czynności zgodnie z Twoją krzywą wydajności, </a:t>
            </a:r>
          </a:p>
          <a:p>
            <a:r>
              <a:rPr lang="pl-PL" sz="1800" dirty="0" smtClean="0"/>
              <a:t>zaczynaj dzień </a:t>
            </a:r>
            <a:r>
              <a:rPr lang="pl-PL" sz="1800" dirty="0"/>
              <a:t>od rzeczy najważniejszych, </a:t>
            </a:r>
          </a:p>
          <a:p>
            <a:r>
              <a:rPr lang="pl-PL" sz="1800" dirty="0" smtClean="0"/>
              <a:t>zawsze </a:t>
            </a:r>
            <a:r>
              <a:rPr lang="pl-PL" sz="1800" dirty="0"/>
              <a:t>rozpoczynaj planowanie od czynności priorytetowych, </a:t>
            </a:r>
          </a:p>
          <a:p>
            <a:r>
              <a:rPr lang="pl-PL" sz="1800" dirty="0" smtClean="0"/>
              <a:t>jeśli </a:t>
            </a:r>
            <a:r>
              <a:rPr lang="pl-PL" sz="1800" dirty="0"/>
              <a:t>pracujesz 8 godzin, to nie zapełniaj planem całych ośmiu godzin, a zgodnie z zasadą 60/40, około 60 %, czyli 5 godzin. </a:t>
            </a:r>
          </a:p>
          <a:p>
            <a:pPr algn="ctr"/>
            <a:endParaRPr lang="pl-PL" sz="2000" dirty="0"/>
          </a:p>
        </p:txBody>
      </p:sp>
      <p:sp>
        <p:nvSpPr>
          <p:cNvPr id="2" name="Tytuł 1"/>
          <p:cNvSpPr>
            <a:spLocks noGrp="1"/>
          </p:cNvSpPr>
          <p:nvPr>
            <p:ph type="title"/>
          </p:nvPr>
        </p:nvSpPr>
        <p:spPr/>
        <p:txBody>
          <a:bodyPr>
            <a:normAutofit/>
          </a:bodyPr>
          <a:lstStyle/>
          <a:p>
            <a:r>
              <a:rPr lang="pl-PL" sz="2400" dirty="0"/>
              <a:t>Zasady wspomagające w zarządzaniu sobą w czasie</a:t>
            </a:r>
            <a:br>
              <a:rPr lang="pl-PL" sz="2400" dirty="0"/>
            </a:br>
            <a:endParaRPr lang="pl-PL" sz="2400" dirty="0"/>
          </a:p>
        </p:txBody>
      </p:sp>
    </p:spTree>
    <p:extLst>
      <p:ext uri="{BB962C8B-B14F-4D97-AF65-F5344CB8AC3E}">
        <p14:creationId xmlns:p14="http://schemas.microsoft.com/office/powerpoint/2010/main" val="2942939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2654" y="1527586"/>
            <a:ext cx="7783158" cy="4652365"/>
          </a:xfrm>
        </p:spPr>
        <p:txBody>
          <a:bodyPr>
            <a:normAutofit/>
          </a:bodyPr>
          <a:lstStyle/>
          <a:p>
            <a:pPr algn="just"/>
            <a:endParaRPr lang="pl-PL" sz="2000" b="1" dirty="0" smtClean="0"/>
          </a:p>
          <a:p>
            <a:pPr algn="just"/>
            <a:r>
              <a:rPr lang="pl-PL" sz="2000" b="1" dirty="0" smtClean="0"/>
              <a:t>Planowanie </a:t>
            </a:r>
            <a:r>
              <a:rPr lang="pl-PL" sz="2000" b="1" dirty="0"/>
              <a:t>„od </a:t>
            </a:r>
            <a:r>
              <a:rPr lang="pl-PL" sz="2000" b="1" dirty="0" smtClean="0"/>
              <a:t>końca</a:t>
            </a:r>
            <a:r>
              <a:rPr lang="pl-PL" sz="2000" b="1" dirty="0"/>
              <a:t>” </a:t>
            </a:r>
            <a:r>
              <a:rPr lang="pl-PL" sz="2000" dirty="0" smtClean="0"/>
              <a:t>-</a:t>
            </a:r>
            <a:r>
              <a:rPr lang="pl-PL" sz="1400" dirty="0" smtClean="0"/>
              <a:t>jeżeli </a:t>
            </a:r>
            <a:r>
              <a:rPr lang="pl-PL" sz="1400" dirty="0"/>
              <a:t>jakieś zadanie jest tak nieprzyjemne, że wypychasz je ze świadomości tak długo jak tylko się da, to zacznij właśnie od tego </a:t>
            </a:r>
            <a:r>
              <a:rPr lang="pl-PL" sz="1400" dirty="0" smtClean="0"/>
              <a:t>zadania- ponieważ </a:t>
            </a:r>
            <a:r>
              <a:rPr lang="pl-PL" sz="1400" dirty="0"/>
              <a:t>ludzie mają tendencję do zaczynania od </a:t>
            </a:r>
            <a:r>
              <a:rPr lang="pl-PL" sz="1400" dirty="0" smtClean="0"/>
              <a:t>zadań </a:t>
            </a:r>
            <a:r>
              <a:rPr lang="pl-PL" sz="1400" dirty="0"/>
              <a:t>najmilszych, najłatwiejszych i najmniej </a:t>
            </a:r>
            <a:r>
              <a:rPr lang="pl-PL" sz="1400" dirty="0" smtClean="0"/>
              <a:t>wymagających</a:t>
            </a:r>
          </a:p>
          <a:p>
            <a:pPr algn="just"/>
            <a:r>
              <a:rPr lang="pl-PL" sz="2000" b="1" dirty="0"/>
              <a:t>Wypisanie wszystkich </a:t>
            </a:r>
            <a:r>
              <a:rPr lang="pl-PL" sz="2000" b="1" dirty="0" smtClean="0"/>
              <a:t>zadań </a:t>
            </a:r>
            <a:r>
              <a:rPr lang="pl-PL" sz="1400" dirty="0" smtClean="0"/>
              <a:t>- wypisując </a:t>
            </a:r>
            <a:r>
              <a:rPr lang="pl-PL" sz="1400" dirty="0"/>
              <a:t>zadania, jedno po drugim, jednocześnie je wizualizujesz</a:t>
            </a:r>
            <a:r>
              <a:rPr lang="pl-PL" sz="1400" dirty="0" smtClean="0"/>
              <a:t>.</a:t>
            </a:r>
          </a:p>
          <a:p>
            <a:pPr algn="just"/>
            <a:r>
              <a:rPr lang="pl-PL" sz="2000" b="1" dirty="0"/>
              <a:t>Zachowanie dystansu </a:t>
            </a:r>
            <a:r>
              <a:rPr lang="pl-PL" sz="2000" b="1" dirty="0" smtClean="0"/>
              <a:t>-</a:t>
            </a:r>
            <a:r>
              <a:rPr lang="pl-PL" sz="1400" dirty="0" smtClean="0"/>
              <a:t>jeśli </a:t>
            </a:r>
            <a:r>
              <a:rPr lang="pl-PL" sz="1400" dirty="0"/>
              <a:t>zadania bardzo Cię </a:t>
            </a:r>
            <a:r>
              <a:rPr lang="pl-PL" sz="1400" dirty="0" smtClean="0"/>
              <a:t>przerażają nazwij je w bagatelizujący  sposób np. nazwij </a:t>
            </a:r>
            <a:r>
              <a:rPr lang="pl-PL" sz="1400" dirty="0"/>
              <a:t>stresujące spotkanie z szefem „</a:t>
            </a:r>
            <a:r>
              <a:rPr lang="pl-PL" sz="1400" dirty="0" smtClean="0"/>
              <a:t>herbatką </a:t>
            </a:r>
            <a:r>
              <a:rPr lang="pl-PL" sz="1400" dirty="0"/>
              <a:t>u Michała”. </a:t>
            </a:r>
            <a:endParaRPr lang="pl-PL" sz="1400" dirty="0" smtClean="0"/>
          </a:p>
          <a:p>
            <a:pPr algn="just"/>
            <a:r>
              <a:rPr lang="pl-PL" sz="2000" b="1" dirty="0"/>
              <a:t>Sprawdzenie, czego potrzebujesz </a:t>
            </a:r>
            <a:r>
              <a:rPr lang="pl-PL" sz="1400" dirty="0" smtClean="0"/>
              <a:t>- do </a:t>
            </a:r>
            <a:r>
              <a:rPr lang="pl-PL" sz="1400" dirty="0"/>
              <a:t>wykonania trudnego zadania zazwyczaj potrzebne są jakieś zasoby: informacje, dokumenty, ludzie itd. Wypisz obok każdego zadania zasoby, jakich w jego przypadku będziesz potrzebował i przygotuj je. </a:t>
            </a:r>
            <a:endParaRPr lang="pl-PL" sz="1400" dirty="0" smtClean="0"/>
          </a:p>
          <a:p>
            <a:pPr algn="just"/>
            <a:r>
              <a:rPr lang="pl-PL" sz="2000" b="1" dirty="0"/>
              <a:t>Ustalenie potrzebnego czasu </a:t>
            </a:r>
            <a:r>
              <a:rPr lang="pl-PL" sz="1400" dirty="0" smtClean="0"/>
              <a:t>-ustalenie </a:t>
            </a:r>
            <a:r>
              <a:rPr lang="pl-PL" sz="1400" dirty="0"/>
              <a:t>czasu potrzebnego na dane zadanie pozwoli Ci lepiej się </a:t>
            </a:r>
            <a:r>
              <a:rPr lang="pl-PL" sz="1400" dirty="0" smtClean="0"/>
              <a:t>zorganizować. </a:t>
            </a:r>
            <a:r>
              <a:rPr lang="pl-PL" sz="1400" dirty="0"/>
              <a:t>Nie ustalaj absolutnego minimum czasowego, ale daj sobie jeszcze jakiś </a:t>
            </a:r>
            <a:r>
              <a:rPr lang="pl-PL" sz="1400" dirty="0" smtClean="0"/>
              <a:t>realny </a:t>
            </a:r>
            <a:r>
              <a:rPr lang="pl-PL" sz="1400" dirty="0"/>
              <a:t>zapas. </a:t>
            </a:r>
            <a:endParaRPr lang="pl-PL" sz="1400" dirty="0" smtClean="0"/>
          </a:p>
          <a:p>
            <a:endParaRPr lang="pl-PL" sz="1400" b="1" dirty="0"/>
          </a:p>
        </p:txBody>
      </p:sp>
      <p:sp>
        <p:nvSpPr>
          <p:cNvPr id="2" name="Tytuł 1"/>
          <p:cNvSpPr>
            <a:spLocks noGrp="1"/>
          </p:cNvSpPr>
          <p:nvPr>
            <p:ph type="title"/>
          </p:nvPr>
        </p:nvSpPr>
        <p:spPr>
          <a:xfrm>
            <a:off x="457200" y="274638"/>
            <a:ext cx="8229600" cy="521428"/>
          </a:xfrm>
        </p:spPr>
        <p:txBody>
          <a:bodyPr>
            <a:normAutofit/>
          </a:bodyPr>
          <a:lstStyle/>
          <a:p>
            <a:r>
              <a:rPr lang="pl-PL" sz="2400" b="1" dirty="0"/>
              <a:t>Techniki skutecznego planowania </a:t>
            </a:r>
            <a:endParaRPr lang="pl-PL" sz="2400" dirty="0"/>
          </a:p>
        </p:txBody>
      </p:sp>
    </p:spTree>
    <p:extLst>
      <p:ext uri="{BB962C8B-B14F-4D97-AF65-F5344CB8AC3E}">
        <p14:creationId xmlns:p14="http://schemas.microsoft.com/office/powerpoint/2010/main" val="1434623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2654" y="1527586"/>
            <a:ext cx="7783158" cy="4652365"/>
          </a:xfrm>
        </p:spPr>
        <p:txBody>
          <a:bodyPr>
            <a:normAutofit/>
          </a:bodyPr>
          <a:lstStyle/>
          <a:p>
            <a:pPr algn="just"/>
            <a:endParaRPr lang="pl-PL" sz="2000" b="1" dirty="0" smtClean="0"/>
          </a:p>
          <a:p>
            <a:pPr marL="0" indent="0">
              <a:buNone/>
            </a:pPr>
            <a:r>
              <a:rPr lang="pl-PL" sz="2000" b="1" u="sng" dirty="0"/>
              <a:t>Korzyści wynikające z planowania: </a:t>
            </a:r>
            <a:endParaRPr lang="pl-PL" sz="2000" b="1" u="sng" dirty="0" smtClean="0"/>
          </a:p>
          <a:p>
            <a:pPr marL="0" indent="0">
              <a:buNone/>
            </a:pPr>
            <a:endParaRPr lang="pl-PL" sz="1800" dirty="0"/>
          </a:p>
          <a:p>
            <a:r>
              <a:rPr lang="pl-PL" sz="1800" dirty="0" smtClean="0"/>
              <a:t>Realizacja </a:t>
            </a:r>
            <a:r>
              <a:rPr lang="pl-PL" sz="1800" dirty="0"/>
              <a:t>tych samych </a:t>
            </a:r>
            <a:r>
              <a:rPr lang="pl-PL" sz="1800" dirty="0" smtClean="0"/>
              <a:t>zadań, </a:t>
            </a:r>
            <a:r>
              <a:rPr lang="pl-PL" sz="1800" dirty="0"/>
              <a:t>ale mniejszym nakładem sił </a:t>
            </a:r>
          </a:p>
          <a:p>
            <a:r>
              <a:rPr lang="pl-PL" sz="1800" dirty="0" smtClean="0"/>
              <a:t>Lepsza </a:t>
            </a:r>
            <a:r>
              <a:rPr lang="pl-PL" sz="1800" dirty="0"/>
              <a:t>organizacja własnej pracy </a:t>
            </a:r>
          </a:p>
          <a:p>
            <a:r>
              <a:rPr lang="pl-PL" sz="1800" dirty="0" smtClean="0"/>
              <a:t>Lepsze </a:t>
            </a:r>
            <a:r>
              <a:rPr lang="pl-PL" sz="1800" dirty="0"/>
              <a:t>wyniki </a:t>
            </a:r>
            <a:endParaRPr lang="pl-PL" sz="1800" dirty="0" smtClean="0"/>
          </a:p>
          <a:p>
            <a:r>
              <a:rPr lang="pl-PL" sz="1800" dirty="0" smtClean="0"/>
              <a:t>Mniej </a:t>
            </a:r>
            <a:r>
              <a:rPr lang="pl-PL" sz="1800" dirty="0"/>
              <a:t>chaosu i stresu </a:t>
            </a:r>
          </a:p>
          <a:p>
            <a:r>
              <a:rPr lang="pl-PL" sz="1800" dirty="0" smtClean="0"/>
              <a:t>Większe </a:t>
            </a:r>
            <a:r>
              <a:rPr lang="pl-PL" sz="1800" dirty="0"/>
              <a:t>zadowolenie </a:t>
            </a:r>
            <a:endParaRPr lang="pl-PL" sz="1800" dirty="0" smtClean="0"/>
          </a:p>
          <a:p>
            <a:r>
              <a:rPr lang="pl-PL" sz="1800" dirty="0" smtClean="0"/>
              <a:t>Większa </a:t>
            </a:r>
            <a:r>
              <a:rPr lang="pl-PL" sz="1800" dirty="0"/>
              <a:t>motywacja </a:t>
            </a:r>
          </a:p>
          <a:p>
            <a:r>
              <a:rPr lang="pl-PL" sz="1800" dirty="0" smtClean="0"/>
              <a:t>Czas </a:t>
            </a:r>
            <a:r>
              <a:rPr lang="pl-PL" sz="1800" dirty="0"/>
              <a:t>na realizację </a:t>
            </a:r>
            <a:r>
              <a:rPr lang="pl-PL" sz="1800" dirty="0" smtClean="0"/>
              <a:t>zadań </a:t>
            </a:r>
            <a:r>
              <a:rPr lang="pl-PL" sz="1800" dirty="0"/>
              <a:t>„wyższego” rzędu </a:t>
            </a:r>
          </a:p>
          <a:p>
            <a:r>
              <a:rPr lang="pl-PL" sz="1800" dirty="0" smtClean="0"/>
              <a:t>Mniej </a:t>
            </a:r>
            <a:r>
              <a:rPr lang="pl-PL" sz="1800" dirty="0"/>
              <a:t>błędów popełnianych podczas realizacji </a:t>
            </a:r>
            <a:r>
              <a:rPr lang="pl-PL" sz="1800" dirty="0" smtClean="0"/>
              <a:t>zadań </a:t>
            </a:r>
            <a:endParaRPr lang="pl-PL" sz="1800" dirty="0"/>
          </a:p>
          <a:p>
            <a:r>
              <a:rPr lang="pl-PL" sz="1800" dirty="0" smtClean="0"/>
              <a:t>Mniejsza </a:t>
            </a:r>
            <a:r>
              <a:rPr lang="pl-PL" sz="1800" dirty="0"/>
              <a:t>presja </a:t>
            </a:r>
            <a:r>
              <a:rPr lang="pl-PL" sz="1800" dirty="0" smtClean="0"/>
              <a:t>i </a:t>
            </a:r>
            <a:r>
              <a:rPr lang="pl-PL" sz="1800" dirty="0"/>
              <a:t>nacisk na </a:t>
            </a:r>
            <a:r>
              <a:rPr lang="pl-PL" sz="1800" dirty="0" smtClean="0"/>
              <a:t>wydajność</a:t>
            </a:r>
            <a:endParaRPr lang="pl-PL" sz="1800" dirty="0"/>
          </a:p>
          <a:p>
            <a:r>
              <a:rPr lang="pl-PL" sz="1800" dirty="0" smtClean="0"/>
              <a:t>Szybsze </a:t>
            </a:r>
            <a:r>
              <a:rPr lang="pl-PL" sz="1800" dirty="0"/>
              <a:t>osiąganie celów zawodowych i prywatnych </a:t>
            </a:r>
          </a:p>
          <a:p>
            <a:endParaRPr lang="pl-PL" sz="1400" b="1" dirty="0"/>
          </a:p>
        </p:txBody>
      </p:sp>
      <p:sp>
        <p:nvSpPr>
          <p:cNvPr id="2" name="Tytuł 1"/>
          <p:cNvSpPr>
            <a:spLocks noGrp="1"/>
          </p:cNvSpPr>
          <p:nvPr>
            <p:ph type="title"/>
          </p:nvPr>
        </p:nvSpPr>
        <p:spPr>
          <a:xfrm>
            <a:off x="457200" y="274638"/>
            <a:ext cx="8229600" cy="521428"/>
          </a:xfrm>
        </p:spPr>
        <p:txBody>
          <a:bodyPr>
            <a:normAutofit/>
          </a:bodyPr>
          <a:lstStyle/>
          <a:p>
            <a:r>
              <a:rPr lang="pl-PL" sz="2400" b="1" dirty="0"/>
              <a:t>Techniki skutecznego planowania </a:t>
            </a:r>
            <a:endParaRPr lang="pl-PL" sz="2400" dirty="0"/>
          </a:p>
        </p:txBody>
      </p:sp>
    </p:spTree>
    <p:extLst>
      <p:ext uri="{BB962C8B-B14F-4D97-AF65-F5344CB8AC3E}">
        <p14:creationId xmlns:p14="http://schemas.microsoft.com/office/powerpoint/2010/main" val="3326763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2654" y="1957892"/>
            <a:ext cx="7783158" cy="4222059"/>
          </a:xfrm>
        </p:spPr>
        <p:txBody>
          <a:bodyPr>
            <a:normAutofit/>
          </a:bodyPr>
          <a:lstStyle/>
          <a:p>
            <a:pPr marL="514350" indent="-514350">
              <a:buAutoNum type="romanUcPeriod"/>
            </a:pPr>
            <a:r>
              <a:rPr lang="pl-PL" sz="2000" b="1" u="sng" dirty="0" smtClean="0"/>
              <a:t>Odkładanie spraw </a:t>
            </a:r>
            <a:r>
              <a:rPr lang="pl-PL" sz="2000" b="1" u="sng" dirty="0"/>
              <a:t>na później </a:t>
            </a:r>
            <a:r>
              <a:rPr lang="pl-PL" sz="2000" b="1" u="sng" dirty="0" smtClean="0"/>
              <a:t>gdyż:</a:t>
            </a:r>
          </a:p>
          <a:p>
            <a:pPr marL="0" indent="0">
              <a:buNone/>
            </a:pPr>
            <a:endParaRPr lang="pl-PL" sz="2000" dirty="0"/>
          </a:p>
          <a:p>
            <a:pPr>
              <a:buFont typeface="Wingdings" panose="05000000000000000000" pitchFamily="2" charset="2"/>
              <a:buChar char="q"/>
            </a:pPr>
            <a:r>
              <a:rPr lang="pl-PL" sz="2000" i="1" dirty="0" smtClean="0"/>
              <a:t>Zadanie jest nieprzyjemne lub uciążliwe </a:t>
            </a:r>
            <a:r>
              <a:rPr lang="pl-PL" sz="2000" dirty="0" smtClean="0"/>
              <a:t>-  deleguj; pomyśl jak będzie przyjemnie po; nagroda za przełamanie się  i załatwienie sprawy do końca</a:t>
            </a:r>
          </a:p>
          <a:p>
            <a:pPr>
              <a:buFont typeface="Wingdings" panose="05000000000000000000" pitchFamily="2" charset="2"/>
              <a:buChar char="q"/>
            </a:pPr>
            <a:endParaRPr lang="pl-PL" sz="2000" i="1" dirty="0" smtClean="0"/>
          </a:p>
          <a:p>
            <a:pPr>
              <a:buFont typeface="Wingdings" panose="05000000000000000000" pitchFamily="2" charset="2"/>
              <a:buChar char="q"/>
            </a:pPr>
            <a:r>
              <a:rPr lang="pl-PL" sz="2000" i="1" dirty="0" smtClean="0"/>
              <a:t>Zadanie </a:t>
            </a:r>
            <a:r>
              <a:rPr lang="pl-PL" sz="2000" i="1" dirty="0"/>
              <a:t>niesie za sobą ryzyko niepowodzenia </a:t>
            </a:r>
            <a:r>
              <a:rPr lang="pl-PL" sz="2000" i="1" dirty="0" smtClean="0"/>
              <a:t>-</a:t>
            </a:r>
            <a:r>
              <a:rPr lang="pl-PL" sz="2000" dirty="0"/>
              <a:t>zorganizuj sobie życzliwą pomoc </a:t>
            </a:r>
            <a:r>
              <a:rPr lang="pl-PL" sz="2000" dirty="0" smtClean="0"/>
              <a:t> lub korzystaj z porad innych</a:t>
            </a:r>
          </a:p>
          <a:p>
            <a:pPr marL="0" indent="0">
              <a:buNone/>
            </a:pPr>
            <a:endParaRPr lang="pl-PL" sz="2000" dirty="0" smtClean="0"/>
          </a:p>
          <a:p>
            <a:pPr>
              <a:buFont typeface="Wingdings" panose="05000000000000000000" pitchFamily="2" charset="2"/>
              <a:buChar char="q"/>
            </a:pPr>
            <a:r>
              <a:rPr lang="pl-PL" sz="2000" i="1" dirty="0"/>
              <a:t>Zadanie jest tak złożone, że nie wiadomo od czego </a:t>
            </a:r>
            <a:r>
              <a:rPr lang="pl-PL" sz="2000" i="1" dirty="0" smtClean="0"/>
              <a:t>zacząć- </a:t>
            </a:r>
            <a:r>
              <a:rPr lang="pl-PL" sz="2000" dirty="0"/>
              <a:t>u</a:t>
            </a:r>
            <a:r>
              <a:rPr lang="pl-PL" sz="2000" dirty="0" smtClean="0"/>
              <a:t>porządkuj </a:t>
            </a:r>
            <a:r>
              <a:rPr lang="pl-PL" sz="2000" dirty="0"/>
              <a:t>kolejne </a:t>
            </a:r>
            <a:r>
              <a:rPr lang="pl-PL" sz="2000" dirty="0" smtClean="0"/>
              <a:t>czynności</a:t>
            </a:r>
            <a:r>
              <a:rPr lang="pl-PL" sz="2000" dirty="0"/>
              <a:t>;</a:t>
            </a:r>
            <a:r>
              <a:rPr lang="pl-PL" sz="2000" dirty="0" smtClean="0"/>
              <a:t> zrób </a:t>
            </a:r>
            <a:r>
              <a:rPr lang="pl-PL" sz="2000" dirty="0"/>
              <a:t>zarys </a:t>
            </a:r>
            <a:r>
              <a:rPr lang="pl-PL" sz="2000" dirty="0" smtClean="0"/>
              <a:t>czasowy; nałóż </a:t>
            </a:r>
            <a:r>
              <a:rPr lang="pl-PL" sz="2000" dirty="0"/>
              <a:t>sam na siebie </a:t>
            </a:r>
            <a:r>
              <a:rPr lang="pl-PL" sz="2000" dirty="0" smtClean="0"/>
              <a:t>ostateczne terminy </a:t>
            </a:r>
            <a:r>
              <a:rPr lang="pl-PL" sz="2000" dirty="0"/>
              <a:t>pokonywania kolejnych kroków </a:t>
            </a:r>
            <a:endParaRPr lang="pl-PL" sz="2000" dirty="0" smtClean="0"/>
          </a:p>
          <a:p>
            <a:pPr>
              <a:buFont typeface="Wingdings" panose="05000000000000000000" pitchFamily="2" charset="2"/>
              <a:buChar char="q"/>
            </a:pPr>
            <a:endParaRPr lang="pl-PL" sz="2000" dirty="0" smtClean="0"/>
          </a:p>
          <a:p>
            <a:pPr>
              <a:buFont typeface="Wingdings" panose="05000000000000000000" pitchFamily="2" charset="2"/>
              <a:buChar char="q"/>
            </a:pPr>
            <a:endParaRPr lang="pl-PL" sz="1400" i="1" dirty="0"/>
          </a:p>
          <a:p>
            <a:pPr>
              <a:buFont typeface="Wingdings" panose="05000000000000000000" pitchFamily="2" charset="2"/>
              <a:buChar char="q"/>
            </a:pPr>
            <a:endParaRPr lang="pl-PL" sz="1400" dirty="0" smtClean="0"/>
          </a:p>
          <a:p>
            <a:pPr>
              <a:buFont typeface="Wingdings" panose="05000000000000000000" pitchFamily="2" charset="2"/>
              <a:buChar char="q"/>
            </a:pPr>
            <a:endParaRPr lang="pl-PL" sz="1400" dirty="0" smtClean="0"/>
          </a:p>
          <a:p>
            <a:endParaRPr lang="pl-PL" sz="1400" dirty="0"/>
          </a:p>
          <a:p>
            <a:pPr>
              <a:buFont typeface="Wingdings" panose="05000000000000000000" pitchFamily="2" charset="2"/>
              <a:buChar char="q"/>
            </a:pPr>
            <a:endParaRPr lang="pl-PL" sz="1400" dirty="0"/>
          </a:p>
          <a:p>
            <a:pPr>
              <a:buFont typeface="Wingdings" panose="05000000000000000000" pitchFamily="2" charset="2"/>
              <a:buChar char="ü"/>
            </a:pPr>
            <a:endParaRPr lang="pl-PL" sz="1400" b="1" u="sng" dirty="0"/>
          </a:p>
        </p:txBody>
      </p:sp>
      <p:sp>
        <p:nvSpPr>
          <p:cNvPr id="2" name="Tytuł 1"/>
          <p:cNvSpPr>
            <a:spLocks noGrp="1"/>
          </p:cNvSpPr>
          <p:nvPr>
            <p:ph type="title"/>
          </p:nvPr>
        </p:nvSpPr>
        <p:spPr>
          <a:xfrm>
            <a:off x="457200" y="274638"/>
            <a:ext cx="8229600" cy="1360524"/>
          </a:xfrm>
        </p:spPr>
        <p:txBody>
          <a:bodyPr>
            <a:normAutofit/>
          </a:bodyPr>
          <a:lstStyle/>
          <a:p>
            <a:r>
              <a:rPr lang="pl-PL" sz="2400" b="1" dirty="0"/>
              <a:t>Przeciwdziałanie postawom utrudniającym realizację zadań i podejmowanie decyzji </a:t>
            </a:r>
            <a:r>
              <a:rPr lang="pl-PL" sz="2400" dirty="0"/>
              <a:t/>
            </a:r>
            <a:br>
              <a:rPr lang="pl-PL" sz="2400" dirty="0"/>
            </a:br>
            <a:endParaRPr lang="pl-PL" sz="2400" dirty="0"/>
          </a:p>
        </p:txBody>
      </p:sp>
    </p:spTree>
    <p:extLst>
      <p:ext uri="{BB962C8B-B14F-4D97-AF65-F5344CB8AC3E}">
        <p14:creationId xmlns:p14="http://schemas.microsoft.com/office/powerpoint/2010/main" val="2105347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2654" y="1495313"/>
            <a:ext cx="7783158" cy="4684638"/>
          </a:xfrm>
        </p:spPr>
        <p:txBody>
          <a:bodyPr>
            <a:normAutofit/>
          </a:bodyPr>
          <a:lstStyle/>
          <a:p>
            <a:pPr marL="0" indent="0">
              <a:buNone/>
            </a:pPr>
            <a:r>
              <a:rPr lang="pl-PL" sz="1800" b="1" dirty="0" smtClean="0"/>
              <a:t>II. Perfekcjonizm </a:t>
            </a:r>
            <a:endParaRPr lang="pl-PL" sz="1800" b="1" dirty="0"/>
          </a:p>
          <a:p>
            <a:pPr marL="0" indent="0">
              <a:buNone/>
            </a:pPr>
            <a:r>
              <a:rPr lang="pl-PL" sz="1800" dirty="0"/>
              <a:t>Wyznaczanie sobie nieosiągalnych celów i przekonanie, że wszystko należy </a:t>
            </a:r>
            <a:r>
              <a:rPr lang="pl-PL" sz="1800" dirty="0" smtClean="0"/>
              <a:t>zrobić </a:t>
            </a:r>
            <a:r>
              <a:rPr lang="pl-PL" sz="1800" dirty="0"/>
              <a:t>doskonale, skazane jest na porażkę. </a:t>
            </a:r>
          </a:p>
          <a:p>
            <a:pPr marL="0" indent="0">
              <a:buNone/>
            </a:pPr>
            <a:r>
              <a:rPr lang="pl-PL" sz="1800" dirty="0"/>
              <a:t>1. </a:t>
            </a:r>
            <a:r>
              <a:rPr lang="pl-PL" sz="1800" u="sng" dirty="0"/>
              <a:t>Zrozum, że nie ma ideałów </a:t>
            </a:r>
            <a:r>
              <a:rPr lang="pl-PL" sz="1800" dirty="0"/>
              <a:t>– bądź realistą i dostosuj swe oczekiwania do możliwości własnych i innych. </a:t>
            </a:r>
          </a:p>
          <a:p>
            <a:pPr marL="0" indent="0">
              <a:buNone/>
            </a:pPr>
            <a:r>
              <a:rPr lang="pl-PL" sz="1800" dirty="0"/>
              <a:t>2. </a:t>
            </a:r>
            <a:r>
              <a:rPr lang="pl-PL" sz="1800" u="sng" dirty="0"/>
              <a:t>Nie zadręczaj się popełnianymi błędami </a:t>
            </a:r>
            <a:r>
              <a:rPr lang="pl-PL" sz="1800" dirty="0"/>
              <a:t>i pamiętaj , że popełnianie błędów jest nieodłącznym elementem uczenia się. </a:t>
            </a:r>
          </a:p>
          <a:p>
            <a:pPr marL="0" indent="0">
              <a:buNone/>
            </a:pPr>
            <a:r>
              <a:rPr lang="pl-PL" sz="1800" dirty="0"/>
              <a:t>3. </a:t>
            </a:r>
            <a:r>
              <a:rPr lang="pl-PL" sz="1800" u="sng" dirty="0"/>
              <a:t>Nie unikaj podejmowania nowych </a:t>
            </a:r>
            <a:r>
              <a:rPr lang="pl-PL" sz="1800" u="sng" dirty="0" smtClean="0"/>
              <a:t>wyzwań </a:t>
            </a:r>
            <a:r>
              <a:rPr lang="pl-PL" sz="1800" dirty="0"/>
              <a:t>w obawie przed niepowodzeniem. </a:t>
            </a:r>
          </a:p>
          <a:p>
            <a:pPr marL="0" indent="0">
              <a:buNone/>
            </a:pPr>
            <a:r>
              <a:rPr lang="pl-PL" sz="1800" dirty="0"/>
              <a:t>4. </a:t>
            </a:r>
            <a:r>
              <a:rPr lang="pl-PL" sz="1800" u="sng" dirty="0"/>
              <a:t>Wyznaczaj sobie cele</a:t>
            </a:r>
            <a:r>
              <a:rPr lang="pl-PL" sz="1800" dirty="0"/>
              <a:t>, ale takie, które możesz </a:t>
            </a:r>
            <a:r>
              <a:rPr lang="pl-PL" sz="1800" dirty="0" smtClean="0"/>
              <a:t>osiągnąć. </a:t>
            </a:r>
            <a:endParaRPr lang="pl-PL" sz="1800" dirty="0"/>
          </a:p>
          <a:p>
            <a:pPr marL="0" indent="0">
              <a:buNone/>
            </a:pPr>
            <a:r>
              <a:rPr lang="pl-PL" sz="1800" dirty="0"/>
              <a:t>5. </a:t>
            </a:r>
            <a:r>
              <a:rPr lang="pl-PL" sz="1800" u="sng" dirty="0"/>
              <a:t>Nie odkładaj </a:t>
            </a:r>
            <a:r>
              <a:rPr lang="pl-PL" sz="1800" u="sng" dirty="0" smtClean="0"/>
              <a:t>zadań </a:t>
            </a:r>
            <a:r>
              <a:rPr lang="pl-PL" sz="1800" u="sng" dirty="0"/>
              <a:t>na później</a:t>
            </a:r>
            <a:r>
              <a:rPr lang="pl-PL" sz="1800" dirty="0"/>
              <a:t>. </a:t>
            </a:r>
          </a:p>
          <a:p>
            <a:pPr marL="0" indent="0">
              <a:buNone/>
            </a:pPr>
            <a:r>
              <a:rPr lang="pl-PL" sz="1800" dirty="0"/>
              <a:t>6. </a:t>
            </a:r>
            <a:r>
              <a:rPr lang="pl-PL" sz="1800" u="sng" dirty="0"/>
              <a:t>Unikaj </a:t>
            </a:r>
            <a:r>
              <a:rPr lang="pl-PL" sz="1800" u="sng" dirty="0" smtClean="0"/>
              <a:t>niedokończenia </a:t>
            </a:r>
            <a:r>
              <a:rPr lang="pl-PL" sz="1800" u="sng" dirty="0"/>
              <a:t>pracy </a:t>
            </a:r>
            <a:r>
              <a:rPr lang="pl-PL" sz="1800" dirty="0"/>
              <a:t>w obawie, że nie będzie ona doskonała. </a:t>
            </a:r>
          </a:p>
          <a:p>
            <a:pPr marL="0" indent="0">
              <a:buNone/>
            </a:pPr>
            <a:endParaRPr lang="pl-PL" sz="1800" dirty="0"/>
          </a:p>
          <a:p>
            <a:pPr marL="0" indent="0">
              <a:buNone/>
            </a:pPr>
            <a:r>
              <a:rPr lang="pl-PL" sz="1800" b="1" dirty="0"/>
              <a:t>Ważne jest, byś był/a profesjonalistą/</a:t>
            </a:r>
            <a:r>
              <a:rPr lang="pl-PL" sz="1800" b="1" dirty="0" err="1"/>
              <a:t>tką</a:t>
            </a:r>
            <a:r>
              <a:rPr lang="pl-PL" sz="1800" b="1" dirty="0"/>
              <a:t>, a nie perfekcjonistą/</a:t>
            </a:r>
            <a:r>
              <a:rPr lang="pl-PL" sz="1800" b="1" dirty="0" err="1"/>
              <a:t>tką</a:t>
            </a:r>
            <a:r>
              <a:rPr lang="pl-PL" sz="1800" b="1" dirty="0"/>
              <a:t>! </a:t>
            </a:r>
            <a:endParaRPr lang="pl-PL" sz="1800" i="1" dirty="0"/>
          </a:p>
          <a:p>
            <a:pPr>
              <a:buFont typeface="Wingdings" panose="05000000000000000000" pitchFamily="2" charset="2"/>
              <a:buChar char="q"/>
            </a:pPr>
            <a:endParaRPr lang="pl-PL" sz="1400" dirty="0" smtClean="0"/>
          </a:p>
          <a:p>
            <a:pPr>
              <a:buFont typeface="Wingdings" panose="05000000000000000000" pitchFamily="2" charset="2"/>
              <a:buChar char="q"/>
            </a:pPr>
            <a:endParaRPr lang="pl-PL" sz="1400" i="1" dirty="0"/>
          </a:p>
          <a:p>
            <a:pPr>
              <a:buFont typeface="Wingdings" panose="05000000000000000000" pitchFamily="2" charset="2"/>
              <a:buChar char="q"/>
            </a:pPr>
            <a:endParaRPr lang="pl-PL" sz="1400" dirty="0" smtClean="0"/>
          </a:p>
          <a:p>
            <a:pPr>
              <a:buFont typeface="Wingdings" panose="05000000000000000000" pitchFamily="2" charset="2"/>
              <a:buChar char="q"/>
            </a:pPr>
            <a:endParaRPr lang="pl-PL" sz="1400" dirty="0" smtClean="0"/>
          </a:p>
          <a:p>
            <a:endParaRPr lang="pl-PL" sz="1400" dirty="0"/>
          </a:p>
          <a:p>
            <a:pPr>
              <a:buFont typeface="Wingdings" panose="05000000000000000000" pitchFamily="2" charset="2"/>
              <a:buChar char="q"/>
            </a:pPr>
            <a:endParaRPr lang="pl-PL" sz="1400" dirty="0"/>
          </a:p>
          <a:p>
            <a:pPr>
              <a:buFont typeface="Wingdings" panose="05000000000000000000" pitchFamily="2" charset="2"/>
              <a:buChar char="ü"/>
            </a:pPr>
            <a:endParaRPr lang="pl-PL" sz="1400" b="1" u="sng" dirty="0"/>
          </a:p>
        </p:txBody>
      </p:sp>
      <p:sp>
        <p:nvSpPr>
          <p:cNvPr id="2" name="Tytuł 1"/>
          <p:cNvSpPr>
            <a:spLocks noGrp="1"/>
          </p:cNvSpPr>
          <p:nvPr>
            <p:ph type="title"/>
          </p:nvPr>
        </p:nvSpPr>
        <p:spPr>
          <a:xfrm>
            <a:off x="457200" y="274638"/>
            <a:ext cx="8229600" cy="876430"/>
          </a:xfrm>
        </p:spPr>
        <p:txBody>
          <a:bodyPr>
            <a:normAutofit fontScale="90000"/>
          </a:bodyPr>
          <a:lstStyle/>
          <a:p>
            <a:r>
              <a:rPr lang="pl-PL" sz="2400" b="1" dirty="0"/>
              <a:t>Przeciwdziałanie postawom utrudniającym realizację zadań i podejmowanie decyzji </a:t>
            </a:r>
            <a:r>
              <a:rPr lang="pl-PL" sz="2400" dirty="0"/>
              <a:t/>
            </a:r>
            <a:br>
              <a:rPr lang="pl-PL" sz="2400" dirty="0"/>
            </a:br>
            <a:endParaRPr lang="pl-PL" sz="2400" dirty="0"/>
          </a:p>
        </p:txBody>
      </p:sp>
    </p:spTree>
    <p:extLst>
      <p:ext uri="{BB962C8B-B14F-4D97-AF65-F5344CB8AC3E}">
        <p14:creationId xmlns:p14="http://schemas.microsoft.com/office/powerpoint/2010/main" val="3623223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2654" y="1032734"/>
            <a:ext cx="7783158" cy="5147217"/>
          </a:xfrm>
        </p:spPr>
        <p:txBody>
          <a:bodyPr>
            <a:normAutofit/>
          </a:bodyPr>
          <a:lstStyle/>
          <a:p>
            <a:pPr marL="0" indent="0">
              <a:buNone/>
            </a:pPr>
            <a:r>
              <a:rPr lang="pl-PL" sz="1600" b="1" dirty="0" smtClean="0"/>
              <a:t>III</a:t>
            </a:r>
            <a:r>
              <a:rPr lang="pl-PL" sz="2000" b="1" dirty="0" smtClean="0"/>
              <a:t>.</a:t>
            </a:r>
            <a:r>
              <a:rPr lang="pl-PL" sz="2000" dirty="0"/>
              <a:t> </a:t>
            </a:r>
            <a:r>
              <a:rPr lang="pl-PL" sz="2000" b="1" u="sng" dirty="0" err="1"/>
              <a:t>Samoutrudnianie</a:t>
            </a:r>
            <a:r>
              <a:rPr lang="pl-PL" sz="2000" b="1" u="sng" dirty="0"/>
              <a:t> </a:t>
            </a:r>
          </a:p>
          <a:p>
            <a:pPr marL="0" indent="0">
              <a:buNone/>
            </a:pPr>
            <a:r>
              <a:rPr lang="pl-PL" sz="1600" dirty="0"/>
              <a:t>Jest to klasa zjawisk polegających na utrudnianiu sobie wykonania zadania po to, aby móc </a:t>
            </a:r>
            <a:r>
              <a:rPr lang="pl-PL" sz="1600" dirty="0" smtClean="0"/>
              <a:t>wytłumaczyć </a:t>
            </a:r>
            <a:r>
              <a:rPr lang="pl-PL" sz="1600" dirty="0"/>
              <a:t>ewentualną porażkę. Chroni się tym samym swoją samoocenę, przewidując, że zadanie może się </a:t>
            </a:r>
            <a:r>
              <a:rPr lang="pl-PL" sz="1600" dirty="0" smtClean="0"/>
              <a:t>skończyć </a:t>
            </a:r>
            <a:r>
              <a:rPr lang="pl-PL" sz="1600" dirty="0"/>
              <a:t>porażką. Pojawia się jeszcze przed wykonaniem zadania lub w trakcie. </a:t>
            </a:r>
          </a:p>
          <a:p>
            <a:pPr marL="0" indent="0">
              <a:buNone/>
            </a:pPr>
            <a:r>
              <a:rPr lang="pl-PL" sz="1600" dirty="0"/>
              <a:t>Należą do nich: </a:t>
            </a:r>
          </a:p>
          <a:p>
            <a:pPr>
              <a:buFont typeface="Wingdings" panose="05000000000000000000" pitchFamily="2" charset="2"/>
              <a:buChar char="v"/>
            </a:pPr>
            <a:r>
              <a:rPr lang="pl-PL" sz="1600" b="1" i="1" dirty="0" smtClean="0"/>
              <a:t>Altruizm</a:t>
            </a:r>
            <a:r>
              <a:rPr lang="pl-PL" sz="1600" dirty="0" smtClean="0"/>
              <a:t> </a:t>
            </a:r>
            <a:r>
              <a:rPr lang="pl-PL" sz="1600" dirty="0"/>
              <a:t>- pomaganie innym, zamiast np. </a:t>
            </a:r>
            <a:r>
              <a:rPr lang="pl-PL" sz="1600" dirty="0" smtClean="0"/>
              <a:t>wykonywać </a:t>
            </a:r>
            <a:r>
              <a:rPr lang="pl-PL" sz="1600" dirty="0"/>
              <a:t>trudne zadanie. </a:t>
            </a:r>
          </a:p>
          <a:p>
            <a:pPr>
              <a:buFont typeface="Wingdings" panose="05000000000000000000" pitchFamily="2" charset="2"/>
              <a:buChar char="v"/>
            </a:pPr>
            <a:r>
              <a:rPr lang="pl-PL" sz="1600" dirty="0" smtClean="0"/>
              <a:t> </a:t>
            </a:r>
            <a:r>
              <a:rPr lang="pl-PL" sz="1600" b="1" i="1" dirty="0"/>
              <a:t>Robienie czegoś innego niż trzeba</a:t>
            </a:r>
            <a:r>
              <a:rPr lang="pl-PL" sz="1600" dirty="0"/>
              <a:t>, np. sprzątanie, wypełnianie dokumentów, aby nie </a:t>
            </a:r>
            <a:r>
              <a:rPr lang="pl-PL" sz="1600" dirty="0" smtClean="0"/>
              <a:t>robić </a:t>
            </a:r>
            <a:r>
              <a:rPr lang="pl-PL" sz="1600" dirty="0"/>
              <a:t>rzeczy, której się boisz. </a:t>
            </a:r>
          </a:p>
          <a:p>
            <a:pPr>
              <a:buFont typeface="Wingdings" panose="05000000000000000000" pitchFamily="2" charset="2"/>
              <a:buChar char="v"/>
            </a:pPr>
            <a:r>
              <a:rPr lang="pl-PL" sz="1600" dirty="0" smtClean="0"/>
              <a:t> </a:t>
            </a:r>
            <a:r>
              <a:rPr lang="pl-PL" sz="1600" b="1" i="1" dirty="0"/>
              <a:t>Wycofanie wysiłku </a:t>
            </a:r>
            <a:r>
              <a:rPr lang="pl-PL" sz="1600" dirty="0"/>
              <a:t>– porzucanie zadania w trakcie lub przed. Często ludzie porzucają pracę lub ważne zadanie w obliczu stresu. </a:t>
            </a:r>
          </a:p>
          <a:p>
            <a:pPr>
              <a:buFont typeface="Wingdings" panose="05000000000000000000" pitchFamily="2" charset="2"/>
              <a:buChar char="v"/>
            </a:pPr>
            <a:r>
              <a:rPr lang="pl-PL" sz="1600" i="1" dirty="0" smtClean="0"/>
              <a:t> </a:t>
            </a:r>
            <a:r>
              <a:rPr lang="pl-PL" sz="1600" b="1" i="1" dirty="0"/>
              <a:t>Wybór bardzo trudnego zadania </a:t>
            </a:r>
            <a:r>
              <a:rPr lang="pl-PL" sz="1600" dirty="0"/>
              <a:t>– wybieranie </a:t>
            </a:r>
            <a:r>
              <a:rPr lang="pl-PL" sz="1600" dirty="0" smtClean="0"/>
              <a:t>zadań </a:t>
            </a:r>
            <a:r>
              <a:rPr lang="pl-PL" sz="1600" dirty="0"/>
              <a:t>o dużym stopniu trudności, bo nie jest wstydem wtedy </a:t>
            </a:r>
            <a:r>
              <a:rPr lang="pl-PL" sz="1600" dirty="0" smtClean="0"/>
              <a:t>ponieść </a:t>
            </a:r>
            <a:r>
              <a:rPr lang="pl-PL" sz="1600" dirty="0"/>
              <a:t>porażkę. </a:t>
            </a:r>
          </a:p>
          <a:p>
            <a:pPr>
              <a:buFont typeface="Wingdings" panose="05000000000000000000" pitchFamily="2" charset="2"/>
              <a:buChar char="v"/>
            </a:pPr>
            <a:r>
              <a:rPr lang="pl-PL" sz="1600" dirty="0" smtClean="0"/>
              <a:t> </a:t>
            </a:r>
            <a:r>
              <a:rPr lang="pl-PL" sz="1600" b="1" i="1" dirty="0"/>
              <a:t>Wybór gorszego partnera do wspólnych </a:t>
            </a:r>
            <a:r>
              <a:rPr lang="pl-PL" sz="1600" b="1" i="1" dirty="0" smtClean="0"/>
              <a:t>zadań </a:t>
            </a:r>
            <a:r>
              <a:rPr lang="pl-PL" sz="1600" dirty="0"/>
              <a:t>– wtedy sukces to Ty, porażka – on/a. </a:t>
            </a:r>
          </a:p>
          <a:p>
            <a:pPr>
              <a:buFont typeface="Wingdings" panose="05000000000000000000" pitchFamily="2" charset="2"/>
              <a:buChar char="v"/>
            </a:pPr>
            <a:r>
              <a:rPr lang="pl-PL" sz="1600" dirty="0" smtClean="0"/>
              <a:t> </a:t>
            </a:r>
            <a:r>
              <a:rPr lang="pl-PL" sz="1600" b="1" i="1" dirty="0"/>
              <a:t>Praca w trudnych warunkach</a:t>
            </a:r>
            <a:r>
              <a:rPr lang="pl-PL" sz="1600" dirty="0"/>
              <a:t>, np. w hałasie, i tym tłumaczenie sobie braku sukcesów, nie robiąc przy tym nic, by te warunki </a:t>
            </a:r>
            <a:r>
              <a:rPr lang="pl-PL" sz="1600" dirty="0" smtClean="0"/>
              <a:t>zmienić. </a:t>
            </a:r>
            <a:endParaRPr lang="pl-PL" sz="1600" dirty="0"/>
          </a:p>
          <a:p>
            <a:pPr>
              <a:buFont typeface="Wingdings" panose="05000000000000000000" pitchFamily="2" charset="2"/>
              <a:buChar char="v"/>
            </a:pPr>
            <a:r>
              <a:rPr lang="pl-PL" sz="1600" dirty="0" smtClean="0"/>
              <a:t> </a:t>
            </a:r>
            <a:r>
              <a:rPr lang="pl-PL" sz="1600" b="1" i="1" dirty="0"/>
              <a:t>Odkładanie na ostatnią chwilę </a:t>
            </a:r>
          </a:p>
          <a:p>
            <a:pPr>
              <a:buFont typeface="Wingdings" panose="05000000000000000000" pitchFamily="2" charset="2"/>
              <a:buChar char="q"/>
            </a:pPr>
            <a:endParaRPr lang="pl-PL" sz="1600" i="1" dirty="0"/>
          </a:p>
          <a:p>
            <a:pPr>
              <a:buFont typeface="Wingdings" panose="05000000000000000000" pitchFamily="2" charset="2"/>
              <a:buChar char="q"/>
            </a:pPr>
            <a:endParaRPr lang="pl-PL" sz="1400" dirty="0" smtClean="0"/>
          </a:p>
          <a:p>
            <a:pPr>
              <a:buFont typeface="Wingdings" panose="05000000000000000000" pitchFamily="2" charset="2"/>
              <a:buChar char="q"/>
            </a:pPr>
            <a:endParaRPr lang="pl-PL" sz="1400" dirty="0" smtClean="0"/>
          </a:p>
          <a:p>
            <a:endParaRPr lang="pl-PL" sz="1400" dirty="0"/>
          </a:p>
          <a:p>
            <a:pPr>
              <a:buFont typeface="Wingdings" panose="05000000000000000000" pitchFamily="2" charset="2"/>
              <a:buChar char="q"/>
            </a:pPr>
            <a:endParaRPr lang="pl-PL" sz="1400" dirty="0"/>
          </a:p>
          <a:p>
            <a:pPr>
              <a:buFont typeface="Wingdings" panose="05000000000000000000" pitchFamily="2" charset="2"/>
              <a:buChar char="ü"/>
            </a:pPr>
            <a:endParaRPr lang="pl-PL" sz="1400" b="1" u="sng" dirty="0"/>
          </a:p>
        </p:txBody>
      </p:sp>
      <p:sp>
        <p:nvSpPr>
          <p:cNvPr id="2" name="Tytuł 1"/>
          <p:cNvSpPr>
            <a:spLocks noGrp="1"/>
          </p:cNvSpPr>
          <p:nvPr>
            <p:ph type="title"/>
          </p:nvPr>
        </p:nvSpPr>
        <p:spPr>
          <a:xfrm>
            <a:off x="457200" y="274638"/>
            <a:ext cx="8229600" cy="876430"/>
          </a:xfrm>
        </p:spPr>
        <p:txBody>
          <a:bodyPr>
            <a:normAutofit fontScale="90000"/>
          </a:bodyPr>
          <a:lstStyle/>
          <a:p>
            <a:r>
              <a:rPr lang="pl-PL" sz="2400" b="1" dirty="0"/>
              <a:t>Przeciwdziałanie postawom utrudniającym realizację zadań i podejmowanie decyzji </a:t>
            </a:r>
            <a:r>
              <a:rPr lang="pl-PL" sz="2400" dirty="0"/>
              <a:t/>
            </a:r>
            <a:br>
              <a:rPr lang="pl-PL" sz="2400" dirty="0"/>
            </a:br>
            <a:endParaRPr lang="pl-PL" sz="2400" dirty="0"/>
          </a:p>
        </p:txBody>
      </p:sp>
    </p:spTree>
    <p:extLst>
      <p:ext uri="{BB962C8B-B14F-4D97-AF65-F5344CB8AC3E}">
        <p14:creationId xmlns:p14="http://schemas.microsoft.com/office/powerpoint/2010/main" val="549978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72067" y="1473798"/>
            <a:ext cx="7408333" cy="4652365"/>
          </a:xfrm>
        </p:spPr>
        <p:txBody>
          <a:bodyPr>
            <a:normAutofit fontScale="92500" lnSpcReduction="10000"/>
          </a:bodyPr>
          <a:lstStyle/>
          <a:p>
            <a:r>
              <a:rPr lang="pl-PL" sz="2000" dirty="0" smtClean="0"/>
              <a:t>Łącz przyjemne z pożytecznym </a:t>
            </a:r>
            <a:r>
              <a:rPr lang="pl-PL" sz="1400" dirty="0" smtClean="0"/>
              <a:t>np.</a:t>
            </a:r>
            <a:r>
              <a:rPr lang="pl-PL" sz="2000" dirty="0" smtClean="0"/>
              <a:t> </a:t>
            </a:r>
            <a:r>
              <a:rPr lang="pl-PL" sz="1200" dirty="0" smtClean="0"/>
              <a:t>można prasować i oglądać TV, biegać i słuchać muzyki </a:t>
            </a:r>
          </a:p>
          <a:p>
            <a:pPr>
              <a:buFont typeface="Wingdings" panose="05000000000000000000" pitchFamily="2" charset="2"/>
              <a:buChar char="v"/>
            </a:pPr>
            <a:r>
              <a:rPr lang="pl-PL" sz="2000" dirty="0" smtClean="0"/>
              <a:t>Co masz zrobić jutro , zrób dzisiaj- </a:t>
            </a:r>
            <a:r>
              <a:rPr lang="pl-PL" sz="1200" dirty="0" smtClean="0"/>
              <a:t>niekoniecznie każdego dnia musisz wyprzedzać pracę o kilka dni do przodu, ale jak masz luźniejszy dzień to wystarczy zastanowić się co będziesz robić w najbliższych dniach i odejmiesz sobie kilka obowiązków na przyszłość</a:t>
            </a:r>
          </a:p>
          <a:p>
            <a:pPr>
              <a:buFont typeface="Wingdings" panose="05000000000000000000" pitchFamily="2" charset="2"/>
              <a:buChar char="v"/>
            </a:pPr>
            <a:r>
              <a:rPr lang="pl-PL" sz="2000" dirty="0" smtClean="0"/>
              <a:t>Nie odkładaj- </a:t>
            </a:r>
            <a:r>
              <a:rPr lang="pl-PL" sz="1200" dirty="0" smtClean="0"/>
              <a:t>mówią: „co się odwlecze to nie uciecze”- 100% prawda, ale doprowadzisz do sytuacji, kiedy wszystko Ci się nawarstwi i nie będziesz wiedział, jak pogodzić taki nawał obowiązków</a:t>
            </a:r>
          </a:p>
          <a:p>
            <a:pPr>
              <a:buFont typeface="Wingdings" panose="05000000000000000000" pitchFamily="2" charset="2"/>
              <a:buChar char="v"/>
            </a:pPr>
            <a:r>
              <a:rPr lang="pl-PL" sz="2000" dirty="0" smtClean="0"/>
              <a:t>Planuj , planuj, planuj!- </a:t>
            </a:r>
            <a:r>
              <a:rPr lang="pl-PL" sz="1200" dirty="0" smtClean="0"/>
              <a:t>wystarczy, że zaplanujesz sobie podstawowe sprawy, które kolejnego dnia będą miały dla Ciebie znaczenie, ustalisz kolejność wykonywanych zadań i czas potrzebny na ich wykonanie i już będziesz o krok dalej w poczynaniach</a:t>
            </a:r>
          </a:p>
          <a:p>
            <a:pPr>
              <a:buFont typeface="Wingdings" panose="05000000000000000000" pitchFamily="2" charset="2"/>
              <a:buChar char="v"/>
            </a:pPr>
            <a:r>
              <a:rPr lang="pl-PL" sz="2000" dirty="0" smtClean="0"/>
              <a:t>Nie bądź perfekcjonistą- </a:t>
            </a:r>
            <a:r>
              <a:rPr lang="pl-PL" sz="1200" dirty="0" smtClean="0"/>
              <a:t>nie wszystko co robisz musi błyszczeć perfekcją, przykładaj się do swoich obowiązków, staraj się aby były wykonane dobrze, ale nie działaj pod wpływem hasła” wszystko albo nic” – są też wartości pośrednie</a:t>
            </a:r>
          </a:p>
          <a:p>
            <a:pPr>
              <a:buFont typeface="Wingdings" panose="05000000000000000000" pitchFamily="2" charset="2"/>
              <a:buChar char="v"/>
            </a:pPr>
            <a:r>
              <a:rPr lang="pl-PL" sz="2000" dirty="0" smtClean="0"/>
              <a:t>Deleguj</a:t>
            </a:r>
            <a:r>
              <a:rPr lang="pl-PL" sz="1200" dirty="0" smtClean="0"/>
              <a:t>- nie bój dzielić się swoimi obowiązkami, zaufaj innym- oni też potrafią</a:t>
            </a:r>
          </a:p>
          <a:p>
            <a:pPr>
              <a:buFont typeface="Wingdings" panose="05000000000000000000" pitchFamily="2" charset="2"/>
              <a:buChar char="v"/>
            </a:pPr>
            <a:r>
              <a:rPr lang="pl-PL" sz="2000" dirty="0" smtClean="0"/>
              <a:t>Ogarnij miejsce pracy- </a:t>
            </a:r>
            <a:r>
              <a:rPr lang="pl-PL" sz="1200" dirty="0" smtClean="0"/>
              <a:t>porządek to ważny aspekt pracy, przy uporządkowanych rzeczach nie traci się czasu na ich poszukiwanie, a tak stracisz czas i także zapał, wiarę i pozytywne nastawienie</a:t>
            </a:r>
          </a:p>
          <a:p>
            <a:pPr>
              <a:buFont typeface="Wingdings" panose="05000000000000000000" pitchFamily="2" charset="2"/>
              <a:buChar char="v"/>
            </a:pPr>
            <a:r>
              <a:rPr lang="pl-PL" sz="2000" dirty="0" smtClean="0"/>
              <a:t>Po pracy nie czas na pracę- </a:t>
            </a:r>
            <a:r>
              <a:rPr lang="pl-PL" sz="1200" dirty="0" smtClean="0"/>
              <a:t>kończąc pracę zajmij się tym co lubisz najbardziej. Pracą zajmujesz się w czasie pracy, a po jej zakończeniu – to Twój czas. Odpocznij, spotkaj się ze znajomymi, oderwij myśli od pracy</a:t>
            </a:r>
            <a:r>
              <a:rPr lang="pl-PL" sz="1200" dirty="0" smtClean="0"/>
              <a:t>.</a:t>
            </a:r>
          </a:p>
          <a:p>
            <a:pPr marL="0" indent="0" algn="r">
              <a:buNone/>
            </a:pPr>
            <a:r>
              <a:rPr lang="pl-PL" sz="1200" dirty="0" smtClean="0"/>
              <a:t>				</a:t>
            </a:r>
            <a:r>
              <a:rPr lang="pl-PL" sz="1200" b="1" i="1" dirty="0" smtClean="0"/>
              <a:t> </a:t>
            </a:r>
            <a:r>
              <a:rPr lang="pl-PL" sz="1200" b="1" i="1" dirty="0"/>
              <a:t>Zdrowie i pogoda ducha maja prawdziwą </a:t>
            </a:r>
            <a:r>
              <a:rPr lang="pl-PL" sz="1200" b="1" i="1" dirty="0" smtClean="0"/>
              <a:t>wartość. </a:t>
            </a:r>
            <a:endParaRPr lang="pl-PL" sz="1200" b="1" i="1" dirty="0"/>
          </a:p>
          <a:p>
            <a:pPr marL="0" indent="0" algn="r">
              <a:buNone/>
            </a:pPr>
            <a:r>
              <a:rPr lang="pl-PL" sz="1200" b="1" i="1" dirty="0" smtClean="0"/>
              <a:t>				Cała </a:t>
            </a:r>
            <a:r>
              <a:rPr lang="pl-PL" sz="1200" b="1" i="1" dirty="0"/>
              <a:t>reszta ma niewielkie znaczenie, chyba że zagraża pierwszym dwu. </a:t>
            </a:r>
          </a:p>
          <a:p>
            <a:pPr marL="0" indent="0" algn="r">
              <a:buNone/>
            </a:pPr>
            <a:r>
              <a:rPr lang="pl-PL" sz="1200" b="1" i="1" dirty="0" smtClean="0"/>
              <a:t>							/</a:t>
            </a:r>
            <a:r>
              <a:rPr lang="pl-PL" sz="1200" b="1" i="1" dirty="0"/>
              <a:t>David </a:t>
            </a:r>
            <a:r>
              <a:rPr lang="pl-PL" sz="1200" b="1" i="1" dirty="0" smtClean="0"/>
              <a:t>Hume/ </a:t>
            </a:r>
            <a:endParaRPr lang="pl-PL" sz="1200" b="1" i="1" dirty="0"/>
          </a:p>
        </p:txBody>
      </p:sp>
      <p:sp>
        <p:nvSpPr>
          <p:cNvPr id="2" name="Tytuł 1"/>
          <p:cNvSpPr>
            <a:spLocks noGrp="1"/>
          </p:cNvSpPr>
          <p:nvPr>
            <p:ph type="title"/>
          </p:nvPr>
        </p:nvSpPr>
        <p:spPr/>
        <p:txBody>
          <a:bodyPr>
            <a:normAutofit/>
          </a:bodyPr>
          <a:lstStyle/>
          <a:p>
            <a:r>
              <a:rPr lang="pl-PL" sz="2400" dirty="0"/>
              <a:t>Zasady wspomagające w zarządzaniu sobą w czasie</a:t>
            </a:r>
            <a:br>
              <a:rPr lang="pl-PL" sz="2400" dirty="0"/>
            </a:br>
            <a:r>
              <a:rPr lang="pl-PL" sz="2400" b="1" dirty="0" smtClean="0"/>
              <a:t>złote zasady na koniec</a:t>
            </a:r>
            <a:endParaRPr lang="pl-PL" sz="2400" dirty="0"/>
          </a:p>
        </p:txBody>
      </p:sp>
    </p:spTree>
    <p:extLst>
      <p:ext uri="{BB962C8B-B14F-4D97-AF65-F5344CB8AC3E}">
        <p14:creationId xmlns:p14="http://schemas.microsoft.com/office/powerpoint/2010/main" val="2518524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idx="1"/>
          </p:nvPr>
        </p:nvSpPr>
        <p:spPr/>
        <p:txBody>
          <a:bodyPr/>
          <a:lstStyle/>
          <a:p>
            <a:pPr algn="ctr">
              <a:buFontTx/>
              <a:buNone/>
            </a:pPr>
            <a:r>
              <a:rPr lang="en-US" sz="4000" smtClean="0"/>
              <a:t>Kto chce szuka sposobu,</a:t>
            </a:r>
          </a:p>
          <a:p>
            <a:pPr algn="ctr">
              <a:buFontTx/>
              <a:buNone/>
            </a:pPr>
            <a:r>
              <a:rPr lang="en-US" sz="4000" smtClean="0"/>
              <a:t>kto nie chce szuka powodu</a:t>
            </a:r>
          </a:p>
          <a:p>
            <a:pPr algn="ctr">
              <a:buFontTx/>
              <a:buNone/>
            </a:pPr>
            <a:endParaRPr lang="en-US" sz="4000" smtClean="0"/>
          </a:p>
        </p:txBody>
      </p:sp>
      <p:graphicFrame>
        <p:nvGraphicFramePr>
          <p:cNvPr id="163840" name="Object 2"/>
          <p:cNvGraphicFramePr>
            <a:graphicFrameLocks noChangeAspect="1"/>
          </p:cNvGraphicFramePr>
          <p:nvPr/>
        </p:nvGraphicFramePr>
        <p:xfrm>
          <a:off x="7239000" y="1143000"/>
          <a:ext cx="1303338" cy="1524000"/>
        </p:xfrm>
        <a:graphic>
          <a:graphicData uri="http://schemas.openxmlformats.org/presentationml/2006/ole">
            <mc:AlternateContent xmlns:mc="http://schemas.openxmlformats.org/markup-compatibility/2006">
              <mc:Choice xmlns:v="urn:schemas-microsoft-com:vml" Requires="v">
                <p:oleObj spid="_x0000_s1042" name="Picture (32-bit)" r:id="rId3" imgW="619200" imgH="723960" progId="MetafileCompanion32.Picture.1">
                  <p:embed/>
                </p:oleObj>
              </mc:Choice>
              <mc:Fallback>
                <p:oleObj name="Picture (32-bit)" r:id="rId3" imgW="619200" imgH="723960" progId="MetafileCompanion32.Picture.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143000"/>
                        <a:ext cx="130333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1" name="Object 3"/>
          <p:cNvGraphicFramePr>
            <a:graphicFrameLocks noChangeAspect="1"/>
          </p:cNvGraphicFramePr>
          <p:nvPr/>
        </p:nvGraphicFramePr>
        <p:xfrm>
          <a:off x="1524000" y="3581400"/>
          <a:ext cx="2238375" cy="1752600"/>
        </p:xfrm>
        <a:graphic>
          <a:graphicData uri="http://schemas.openxmlformats.org/presentationml/2006/ole">
            <mc:AlternateContent xmlns:mc="http://schemas.openxmlformats.org/markup-compatibility/2006">
              <mc:Choice xmlns:v="urn:schemas-microsoft-com:vml" Requires="v">
                <p:oleObj spid="_x0000_s1043" name="Picture (32-bit)" r:id="rId5" imgW="790560" imgH="542880" progId="MetafileCompanion32.Picture.1">
                  <p:embed/>
                </p:oleObj>
              </mc:Choice>
              <mc:Fallback>
                <p:oleObj name="Picture (32-bit)" r:id="rId5" imgW="790560" imgH="542880" progId="MetafileCompanion32.Picture.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581400"/>
                        <a:ext cx="22383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431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 calcmode="lin" valueType="num">
                                      <p:cBhvr additive="base">
                                        <p:cTn id="7" dur="500" fill="hold"/>
                                        <p:tgtEl>
                                          <p:spTgt spid="870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0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042">
                                            <p:txEl>
                                              <p:pRg st="1" end="1"/>
                                            </p:txEl>
                                          </p:spTgt>
                                        </p:tgtEl>
                                        <p:attrNameLst>
                                          <p:attrName>style.visibility</p:attrName>
                                        </p:attrNameLst>
                                      </p:cBhvr>
                                      <p:to>
                                        <p:strVal val="visible"/>
                                      </p:to>
                                    </p:set>
                                    <p:anim calcmode="lin" valueType="num">
                                      <p:cBhvr additive="base">
                                        <p:cTn id="13" dur="500" fill="hold"/>
                                        <p:tgtEl>
                                          <p:spTgt spid="870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0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3840"/>
                                        </p:tgtEl>
                                        <p:attrNameLst>
                                          <p:attrName>style.visibility</p:attrName>
                                        </p:attrNameLst>
                                      </p:cBhvr>
                                      <p:to>
                                        <p:strVal val="visible"/>
                                      </p:to>
                                    </p:set>
                                    <p:anim calcmode="lin" valueType="num">
                                      <p:cBhvr additive="base">
                                        <p:cTn id="19" dur="500" fill="hold"/>
                                        <p:tgtEl>
                                          <p:spTgt spid="163840"/>
                                        </p:tgtEl>
                                        <p:attrNameLst>
                                          <p:attrName>ppt_x</p:attrName>
                                        </p:attrNameLst>
                                      </p:cBhvr>
                                      <p:tavLst>
                                        <p:tav tm="0">
                                          <p:val>
                                            <p:strVal val="0-#ppt_w/2"/>
                                          </p:val>
                                        </p:tav>
                                        <p:tav tm="100000">
                                          <p:val>
                                            <p:strVal val="#ppt_x"/>
                                          </p:val>
                                        </p:tav>
                                      </p:tavLst>
                                    </p:anim>
                                    <p:anim calcmode="lin" valueType="num">
                                      <p:cBhvr additive="base">
                                        <p:cTn id="20" dur="500" fill="hold"/>
                                        <p:tgtEl>
                                          <p:spTgt spid="1638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3841"/>
                                        </p:tgtEl>
                                        <p:attrNameLst>
                                          <p:attrName>style.visibility</p:attrName>
                                        </p:attrNameLst>
                                      </p:cBhvr>
                                      <p:to>
                                        <p:strVal val="visible"/>
                                      </p:to>
                                    </p:set>
                                    <p:anim calcmode="lin" valueType="num">
                                      <p:cBhvr additive="base">
                                        <p:cTn id="25" dur="500" fill="hold"/>
                                        <p:tgtEl>
                                          <p:spTgt spid="163841"/>
                                        </p:tgtEl>
                                        <p:attrNameLst>
                                          <p:attrName>ppt_x</p:attrName>
                                        </p:attrNameLst>
                                      </p:cBhvr>
                                      <p:tavLst>
                                        <p:tav tm="0">
                                          <p:val>
                                            <p:strVal val="0-#ppt_w/2"/>
                                          </p:val>
                                        </p:tav>
                                        <p:tav tm="100000">
                                          <p:val>
                                            <p:strVal val="#ppt_x"/>
                                          </p:val>
                                        </p:tav>
                                      </p:tavLst>
                                    </p:anim>
                                    <p:anim calcmode="lin" valueType="num">
                                      <p:cBhvr additive="base">
                                        <p:cTn id="26" dur="500" fill="hold"/>
                                        <p:tgtEl>
                                          <p:spTgt spid="1638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131763"/>
            <a:ext cx="8229600" cy="703262"/>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altLang="pl-PL" sz="4000" dirty="0"/>
              <a:t>	</a:t>
            </a:r>
            <a:r>
              <a:rPr lang="pl-PL" altLang="pl-PL" sz="3200" dirty="0">
                <a:solidFill>
                  <a:srgbClr val="FFCC00"/>
                </a:solidFill>
              </a:rPr>
              <a:t>Z</a:t>
            </a:r>
            <a:r>
              <a:rPr lang="pl-PL" altLang="pl-PL" sz="3200" dirty="0" smtClean="0">
                <a:solidFill>
                  <a:srgbClr val="FFCC00"/>
                </a:solidFill>
              </a:rPr>
              <a:t>arządzanie czasem</a:t>
            </a:r>
            <a:endParaRPr lang="pl-PL" altLang="pl-PL" sz="3200" dirty="0">
              <a:solidFill>
                <a:srgbClr val="FFCC00"/>
              </a:solidFill>
            </a:endParaRPr>
          </a:p>
        </p:txBody>
      </p:sp>
      <p:sp>
        <p:nvSpPr>
          <p:cNvPr id="13314" name="Rectangle 2"/>
          <p:cNvSpPr>
            <a:spLocks noGrp="1" noChangeArrowheads="1"/>
          </p:cNvSpPr>
          <p:nvPr>
            <p:ph type="body" sz="half" idx="1"/>
          </p:nvPr>
        </p:nvSpPr>
        <p:spPr>
          <a:xfrm>
            <a:off x="323529" y="836613"/>
            <a:ext cx="7848871" cy="6021387"/>
          </a:xfrm>
          <a:ln/>
        </p:spPr>
        <p:txBody>
          <a:bodyPr>
            <a:normAutofit/>
          </a:bodyPr>
          <a:lstStyle/>
          <a:p>
            <a:pPr marL="0" indent="0" algn="r">
              <a:lnSpc>
                <a:spcPct val="80000"/>
              </a:lnSpc>
              <a:spcBef>
                <a:spcPts val="400"/>
              </a:spcBef>
              <a:buClr>
                <a:srgbClr val="FFCC00"/>
              </a:buClr>
              <a:buSzPct val="7000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altLang="pl-PL" sz="1400" dirty="0" smtClean="0"/>
              <a:t>„</a:t>
            </a:r>
            <a:r>
              <a:rPr lang="pl-PL" altLang="pl-PL" sz="1400" i="1" dirty="0" smtClean="0"/>
              <a:t>Czas jest jak wiatr, dobrze wykorzystany doprowadzi nas do każdego celu</a:t>
            </a:r>
            <a:r>
              <a:rPr lang="pl-PL" altLang="pl-PL" sz="1400" dirty="0" smtClean="0"/>
              <a:t>”</a:t>
            </a:r>
          </a:p>
          <a:p>
            <a:pPr marL="0" indent="0" algn="r">
              <a:lnSpc>
                <a:spcPct val="80000"/>
              </a:lnSpc>
              <a:spcBef>
                <a:spcPts val="400"/>
              </a:spcBef>
              <a:buClr>
                <a:srgbClr val="FFCC00"/>
              </a:buClr>
              <a:buSzPct val="7000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altLang="pl-PL" sz="1400" dirty="0"/>
              <a:t>	</a:t>
            </a:r>
            <a:r>
              <a:rPr lang="pl-PL" altLang="pl-PL" sz="1400" dirty="0" smtClean="0"/>
              <a:t>					</a:t>
            </a:r>
            <a:r>
              <a:rPr lang="pl-PL" altLang="pl-PL" sz="1400" dirty="0" err="1" smtClean="0"/>
              <a:t>L.J.Seiwerst</a:t>
            </a:r>
            <a:endParaRPr lang="pl-PL" altLang="pl-PL" sz="1400" dirty="0" smtClean="0"/>
          </a:p>
          <a:p>
            <a:pPr marL="0" indent="0" algn="just">
              <a:lnSpc>
                <a:spcPct val="80000"/>
              </a:lnSpc>
              <a:spcBef>
                <a:spcPts val="400"/>
              </a:spcBef>
              <a:buClr>
                <a:srgbClr val="FFCC00"/>
              </a:buClr>
              <a:buSzPct val="7000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pl-PL" altLang="pl-PL" sz="1600" dirty="0"/>
          </a:p>
          <a:p>
            <a:pPr marL="0" indent="0" algn="just">
              <a:lnSpc>
                <a:spcPct val="80000"/>
              </a:lnSpc>
              <a:spcBef>
                <a:spcPts val="400"/>
              </a:spcBef>
              <a:buClr>
                <a:srgbClr val="FFCC00"/>
              </a:buClr>
              <a:buSzPct val="7000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altLang="pl-PL" sz="2000" dirty="0" smtClean="0"/>
              <a:t>Czas jest niezwykłym elementem naszego </a:t>
            </a:r>
            <a:r>
              <a:rPr lang="pl-PL" altLang="pl-PL" sz="2000" dirty="0"/>
              <a:t>ż</a:t>
            </a:r>
            <a:r>
              <a:rPr lang="pl-PL" altLang="pl-PL" sz="2000" dirty="0" smtClean="0"/>
              <a:t>ycia. To on nadaje mu określone ramy i wymiar.  Czas jest naszym najcenniejszym aktywem. Każdy z nas ma go tyle samo, ale nie każdy umie go wykorzystać efektywnie.</a:t>
            </a:r>
            <a:r>
              <a:rPr lang="pl-PL" sz="2000" dirty="0"/>
              <a:t> Jest on zasobem ograniczonym, nie można go </a:t>
            </a:r>
            <a:r>
              <a:rPr lang="pl-PL" sz="2000" dirty="0" smtClean="0"/>
              <a:t>kupić, zmagazynować </a:t>
            </a:r>
            <a:r>
              <a:rPr lang="pl-PL" sz="2000" dirty="0"/>
              <a:t>ani </a:t>
            </a:r>
            <a:r>
              <a:rPr lang="pl-PL" sz="2000" dirty="0" smtClean="0"/>
              <a:t>rozmnożyć. </a:t>
            </a:r>
            <a:endParaRPr lang="pl-PL" sz="2000" dirty="0" smtClean="0"/>
          </a:p>
          <a:p>
            <a:pPr marL="0" indent="0" algn="just">
              <a:lnSpc>
                <a:spcPct val="80000"/>
              </a:lnSpc>
              <a:spcBef>
                <a:spcPts val="400"/>
              </a:spcBef>
              <a:buClr>
                <a:srgbClr val="FFCC00"/>
              </a:buClr>
              <a:buSzPct val="7000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pl-PL" altLang="pl-PL" sz="2000" dirty="0" smtClean="0"/>
          </a:p>
          <a:p>
            <a:pPr marL="0" indent="0" algn="just">
              <a:lnSpc>
                <a:spcPct val="80000"/>
              </a:lnSpc>
              <a:spcBef>
                <a:spcPts val="400"/>
              </a:spcBef>
              <a:buClr>
                <a:srgbClr val="FFCC00"/>
              </a:buClr>
              <a:buSzPct val="7000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sz="2400" b="1" dirty="0"/>
              <a:t>Czy czasem da się </a:t>
            </a:r>
            <a:r>
              <a:rPr lang="pl-PL" sz="2400" b="1" dirty="0" smtClean="0"/>
              <a:t>zarządzać? </a:t>
            </a:r>
          </a:p>
          <a:p>
            <a:pPr marL="0" indent="0" algn="just">
              <a:lnSpc>
                <a:spcPct val="80000"/>
              </a:lnSpc>
              <a:spcBef>
                <a:spcPts val="400"/>
              </a:spcBef>
              <a:buClr>
                <a:srgbClr val="FFCC00"/>
              </a:buClr>
              <a:buSzPct val="7000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sz="2000" dirty="0"/>
              <a:t>Czas jest nieuchwytny i tak naprawdę nie można nim </a:t>
            </a:r>
            <a:r>
              <a:rPr lang="pl-PL" sz="2000" dirty="0" smtClean="0"/>
              <a:t>zarządzać. </a:t>
            </a:r>
            <a:r>
              <a:rPr lang="pl-PL" sz="2000" dirty="0"/>
              <a:t>Jedną rzeczą, jaką możemy </a:t>
            </a:r>
            <a:r>
              <a:rPr lang="pl-PL" sz="2000" dirty="0" smtClean="0"/>
              <a:t>zrobić, </a:t>
            </a:r>
            <a:r>
              <a:rPr lang="pl-PL" sz="2000" dirty="0"/>
              <a:t>to </a:t>
            </a:r>
            <a:r>
              <a:rPr lang="pl-PL" sz="2000" dirty="0" smtClean="0"/>
              <a:t>nauczyć </a:t>
            </a:r>
            <a:r>
              <a:rPr lang="pl-PL" sz="2000" dirty="0"/>
              <a:t>się lepiej i efektywniej </a:t>
            </a:r>
            <a:r>
              <a:rPr lang="pl-PL" sz="2000" dirty="0" smtClean="0"/>
              <a:t>wykorzystywać </a:t>
            </a:r>
            <a:r>
              <a:rPr lang="pl-PL" sz="2000" dirty="0"/>
              <a:t>czas, który mamy do dyspozycji. Oznacza to, że poprzez kontrolowanie tego, co robimy </a:t>
            </a:r>
            <a:r>
              <a:rPr lang="pl-PL" sz="2000" b="1" dirty="0"/>
              <a:t>zarządzamy sobą w czasie </a:t>
            </a:r>
            <a:r>
              <a:rPr lang="pl-PL" sz="2000" b="1" dirty="0" smtClean="0"/>
              <a:t>.</a:t>
            </a:r>
          </a:p>
          <a:p>
            <a:pPr marL="0" indent="0" algn="just">
              <a:lnSpc>
                <a:spcPct val="80000"/>
              </a:lnSpc>
              <a:spcBef>
                <a:spcPts val="400"/>
              </a:spcBef>
              <a:buClr>
                <a:srgbClr val="FFCC00"/>
              </a:buClr>
              <a:buSzPct val="7000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pl-PL" altLang="pl-PL" sz="2000" dirty="0" smtClean="0"/>
          </a:p>
          <a:p>
            <a:pPr marL="0" indent="0" algn="just">
              <a:lnSpc>
                <a:spcPct val="80000"/>
              </a:lnSpc>
              <a:spcBef>
                <a:spcPts val="400"/>
              </a:spcBef>
              <a:buClr>
                <a:srgbClr val="FFCC00"/>
              </a:buClr>
              <a:buSzPct val="70000"/>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altLang="pl-PL" sz="1600" dirty="0" smtClean="0"/>
              <a:t>Punktem wyjścia dla dobrego zarządzania sobą w czasie jest zadanie sobie pytań:</a:t>
            </a:r>
          </a:p>
          <a:p>
            <a:pPr marL="0" indent="0" algn="just">
              <a:lnSpc>
                <a:spcPct val="80000"/>
              </a:lnSpc>
              <a:spcBef>
                <a:spcPts val="400"/>
              </a:spcBef>
              <a:buClr>
                <a:srgbClr val="FFCC00"/>
              </a:buClr>
              <a:buSzPct val="7000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pl-PL" altLang="pl-PL" sz="2000" dirty="0" smtClean="0"/>
          </a:p>
          <a:p>
            <a:pPr algn="just">
              <a:lnSpc>
                <a:spcPct val="80000"/>
              </a:lnSpc>
              <a:spcBef>
                <a:spcPts val="400"/>
              </a:spcBef>
              <a:buClr>
                <a:srgbClr val="FFCC00"/>
              </a:buClr>
              <a:buSzPct val="70000"/>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altLang="pl-PL" sz="1400" dirty="0" smtClean="0"/>
              <a:t>Jakie są moje cele życiowe?</a:t>
            </a:r>
          </a:p>
          <a:p>
            <a:pPr algn="just">
              <a:lnSpc>
                <a:spcPct val="80000"/>
              </a:lnSpc>
              <a:spcBef>
                <a:spcPts val="400"/>
              </a:spcBef>
              <a:buClr>
                <a:srgbClr val="FFCC00"/>
              </a:buClr>
              <a:buSzPct val="70000"/>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altLang="pl-PL" sz="1400" dirty="0" smtClean="0"/>
              <a:t>Co chcę osiągnąć?</a:t>
            </a:r>
          </a:p>
          <a:p>
            <a:pPr algn="just">
              <a:lnSpc>
                <a:spcPct val="80000"/>
              </a:lnSpc>
              <a:spcBef>
                <a:spcPts val="400"/>
              </a:spcBef>
              <a:buClr>
                <a:srgbClr val="FFCC00"/>
              </a:buClr>
              <a:buSzPct val="70000"/>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altLang="pl-PL" sz="1400" dirty="0" smtClean="0"/>
              <a:t>Co jest dla mnie najważniejsze w życiu?</a:t>
            </a:r>
          </a:p>
          <a:p>
            <a:pPr algn="just">
              <a:lnSpc>
                <a:spcPct val="80000"/>
              </a:lnSpc>
              <a:spcBef>
                <a:spcPts val="400"/>
              </a:spcBef>
              <a:buClr>
                <a:srgbClr val="FFCC00"/>
              </a:buClr>
              <a:buSzPct val="70000"/>
              <a:tabLst>
                <a:tab pos="1177925" algn="l"/>
                <a:tab pos="2092325" algn="l"/>
                <a:tab pos="3006725" algn="l"/>
                <a:tab pos="3921125" algn="l"/>
                <a:tab pos="4835525" algn="l"/>
                <a:tab pos="5749925" algn="l"/>
                <a:tab pos="6664325" algn="l"/>
                <a:tab pos="7578725" algn="l"/>
                <a:tab pos="8493125" algn="l"/>
                <a:tab pos="9407525" algn="l"/>
                <a:tab pos="10321925" algn="l"/>
              </a:tabLst>
            </a:pPr>
            <a:r>
              <a:rPr lang="pl-PL" altLang="pl-PL" sz="1400" dirty="0" smtClean="0"/>
              <a:t>Jakie codzienne działania przybliżają mnie do osiągnięcia tych </a:t>
            </a:r>
            <a:r>
              <a:rPr lang="pl-PL" altLang="pl-PL" sz="1400" dirty="0"/>
              <a:t>ż</a:t>
            </a:r>
            <a:r>
              <a:rPr lang="pl-PL" altLang="pl-PL" sz="1400" dirty="0" smtClean="0"/>
              <a:t>yciowych celów?</a:t>
            </a:r>
          </a:p>
          <a:p>
            <a:pPr marL="0" indent="0" algn="just">
              <a:lnSpc>
                <a:spcPct val="80000"/>
              </a:lnSpc>
              <a:spcBef>
                <a:spcPts val="400"/>
              </a:spcBef>
              <a:buClr>
                <a:srgbClr val="FFCC00"/>
              </a:buClr>
              <a:buSzPct val="7000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pl-PL" altLang="pl-PL" sz="1600" dirty="0" smtClean="0"/>
          </a:p>
          <a:p>
            <a:pPr marL="0" indent="0" algn="just">
              <a:lnSpc>
                <a:spcPct val="80000"/>
              </a:lnSpc>
              <a:spcBef>
                <a:spcPts val="400"/>
              </a:spcBef>
              <a:buClr>
                <a:srgbClr val="FFCC00"/>
              </a:buClr>
              <a:buSzPct val="70000"/>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pl-PL" altLang="pl-PL" sz="1600" dirty="0"/>
          </a:p>
        </p:txBody>
      </p:sp>
    </p:spTree>
    <p:extLst>
      <p:ext uri="{BB962C8B-B14F-4D97-AF65-F5344CB8AC3E}">
        <p14:creationId xmlns:p14="http://schemas.microsoft.com/office/powerpoint/2010/main" val="284938804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72067" y="1968649"/>
            <a:ext cx="7408333" cy="4157514"/>
          </a:xfrm>
        </p:spPr>
        <p:txBody>
          <a:bodyPr>
            <a:normAutofit lnSpcReduction="10000"/>
          </a:bodyPr>
          <a:lstStyle/>
          <a:p>
            <a:pPr algn="just"/>
            <a:r>
              <a:rPr lang="pl-PL" sz="1400" b="1" u="sng" dirty="0" smtClean="0"/>
              <a:t>Wielozadaniowość</a:t>
            </a:r>
            <a:r>
              <a:rPr lang="pl-PL" sz="1400" dirty="0" smtClean="0"/>
              <a:t>-badania psychologiczne dowodzą, że skupienie się na wielu rzeczach na raz nie jest możliwe-to mit. Umysł potrafi koncentrować się tylko na jednej rzeczy. </a:t>
            </a:r>
            <a:r>
              <a:rPr lang="pl-PL" sz="1400" dirty="0" err="1" smtClean="0"/>
              <a:t>Tz</a:t>
            </a:r>
            <a:r>
              <a:rPr lang="pl-PL" sz="1400" dirty="0" smtClean="0"/>
              <a:t>. podzielność uwagi to tak naprawdę umiejętność przeskakiwania z jednego podmiotu na inny, a nie robienia wszystkiego w jednym momencie.</a:t>
            </a:r>
          </a:p>
          <a:p>
            <a:pPr algn="just"/>
            <a:r>
              <a:rPr lang="pl-PL" sz="1400" b="1" u="sng" dirty="0" smtClean="0"/>
              <a:t>Nie korzystanie z bloków czasu- </a:t>
            </a:r>
            <a:r>
              <a:rPr lang="pl-PL" sz="1400" dirty="0" smtClean="0"/>
              <a:t>czas trzeba planować, a zadania dzielić na bloki tematyczne. W przeciwnym razie większość czasu tracimy na robienie rzeczy, których nie trzeba robić lub na drobiazgach. Są to rzeczy, które nie zbliżają nas do najważniejszych celów w </a:t>
            </a:r>
            <a:r>
              <a:rPr lang="pl-PL" sz="1400" dirty="0"/>
              <a:t>ż</a:t>
            </a:r>
            <a:r>
              <a:rPr lang="pl-PL" sz="1400" dirty="0" smtClean="0"/>
              <a:t>yciu. Ludzie są mistrzami w wypełnianiu czasu mało ważnymi sprawami i wykonywaniu ich najlepiej jak potrafią .</a:t>
            </a:r>
          </a:p>
          <a:p>
            <a:pPr algn="just"/>
            <a:r>
              <a:rPr lang="pl-PL" sz="1400" b="1" u="sng" dirty="0" smtClean="0"/>
              <a:t>Wykonywanie zbyt wielu czynności- </a:t>
            </a:r>
            <a:r>
              <a:rPr lang="pl-PL" sz="1400" dirty="0" smtClean="0"/>
              <a:t>doba ma tylko 24 godziny i nawet najlepsze systemy zarzadzania sobą w czasie nie pomogą jej rozciągnąć. Dlatego nie da się zrobić wszystkiego. Nie możemy planować zbyt wielu zadań. Należy nauczyć się rozpoznawać te najważniejsze i eliminować najmniej ważne.</a:t>
            </a:r>
          </a:p>
          <a:p>
            <a:pPr algn="just"/>
            <a:r>
              <a:rPr lang="pl-PL" sz="1400" b="1" u="sng" dirty="0" smtClean="0"/>
              <a:t>Brak ustalenia priorytetów – </a:t>
            </a:r>
            <a:r>
              <a:rPr lang="pl-PL" sz="1400" dirty="0" smtClean="0"/>
              <a:t>poprawne oznaczanie zadań i skupienie się na każdym z nich tak długo, aż zostanie skończone – to klucz do odniesienia sukcesu.</a:t>
            </a:r>
          </a:p>
          <a:p>
            <a:pPr algn="just"/>
            <a:r>
              <a:rPr lang="pl-PL" sz="1400" b="1" u="sng" dirty="0" smtClean="0"/>
              <a:t>Nie zapisywanie zadań do wykonania –</a:t>
            </a:r>
            <a:r>
              <a:rPr lang="pl-PL" sz="1400" dirty="0" smtClean="0"/>
              <a:t>dużo osób ma przekonanie, że dzięki dobrej pamięci wiedzą, co muszą zrobić danego dnia. Jednak tak to nie działa! Zawsze myśl z długopisem lub ołówkiem w ręku. Zapisując zadanie lub określając cel, staje się on realny. Tworzysz coś, co można zobaczyć i przekonujesz podświadomość, że jest to dla Ciebie ważne.</a:t>
            </a:r>
          </a:p>
        </p:txBody>
      </p:sp>
      <p:sp>
        <p:nvSpPr>
          <p:cNvPr id="2" name="Tytuł 1"/>
          <p:cNvSpPr>
            <a:spLocks noGrp="1"/>
          </p:cNvSpPr>
          <p:nvPr>
            <p:ph type="title"/>
          </p:nvPr>
        </p:nvSpPr>
        <p:spPr/>
        <p:txBody>
          <a:bodyPr>
            <a:normAutofit/>
          </a:bodyPr>
          <a:lstStyle/>
          <a:p>
            <a:r>
              <a:rPr lang="pl-PL" sz="2800" dirty="0" smtClean="0"/>
              <a:t>10 najważniejszych błędów zarządzania sobą w czasie</a:t>
            </a:r>
            <a:endParaRPr lang="pl-PL" sz="2800" dirty="0"/>
          </a:p>
        </p:txBody>
      </p:sp>
    </p:spTree>
    <p:extLst>
      <p:ext uri="{BB962C8B-B14F-4D97-AF65-F5344CB8AC3E}">
        <p14:creationId xmlns:p14="http://schemas.microsoft.com/office/powerpoint/2010/main" val="1985867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72067" y="1742739"/>
            <a:ext cx="7408333" cy="4383424"/>
          </a:xfrm>
        </p:spPr>
        <p:txBody>
          <a:bodyPr>
            <a:normAutofit fontScale="92500" lnSpcReduction="10000"/>
          </a:bodyPr>
          <a:lstStyle/>
          <a:p>
            <a:pPr algn="just"/>
            <a:endParaRPr lang="pl-PL" sz="1400" b="1" u="sng" dirty="0" smtClean="0"/>
          </a:p>
          <a:p>
            <a:pPr algn="just"/>
            <a:r>
              <a:rPr lang="pl-PL" sz="1600" b="1" u="sng" dirty="0" smtClean="0"/>
              <a:t>Brak </a:t>
            </a:r>
            <a:r>
              <a:rPr lang="pl-PL" sz="1600" b="1" u="sng" dirty="0"/>
              <a:t>planowania -    </a:t>
            </a:r>
            <a:r>
              <a:rPr lang="pl-PL" sz="1600" dirty="0"/>
              <a:t>1 krok :sprecyzowanie swoich potrzeb i celów oraz zapisanie; </a:t>
            </a:r>
          </a:p>
          <a:p>
            <a:pPr marL="0" indent="0" algn="just">
              <a:buNone/>
            </a:pPr>
            <a:r>
              <a:rPr lang="pl-PL" sz="1600" dirty="0"/>
              <a:t>		</a:t>
            </a:r>
            <a:r>
              <a:rPr lang="pl-PL" sz="1600" dirty="0" smtClean="0"/>
              <a:t>     2 </a:t>
            </a:r>
            <a:r>
              <a:rPr lang="pl-PL" sz="1600" dirty="0"/>
              <a:t>krok: wyznaczenie planu działania</a:t>
            </a:r>
            <a:endParaRPr lang="pl-PL" sz="1600" b="1" u="sng" dirty="0"/>
          </a:p>
          <a:p>
            <a:pPr algn="just"/>
            <a:r>
              <a:rPr lang="pl-PL" sz="1600" b="1" u="sng" dirty="0" smtClean="0"/>
              <a:t>Odkładanie na później – </a:t>
            </a:r>
            <a:r>
              <a:rPr lang="pl-PL" sz="1600" dirty="0" smtClean="0"/>
              <a:t>„Odkładanie spraw na później, to złodziej marzeń”-powiedzenie północnoamerykańskich Indian KIRI. Jeśli masz już plan natychmiast wcielaj go w życie.</a:t>
            </a:r>
          </a:p>
          <a:p>
            <a:pPr algn="just"/>
            <a:r>
              <a:rPr lang="pl-PL" sz="1600" b="1" u="sng" dirty="0" smtClean="0"/>
              <a:t>Brak przerw-</a:t>
            </a:r>
            <a:r>
              <a:rPr lang="pl-PL" sz="1600" dirty="0" smtClean="0"/>
              <a:t> Umysł i ciało męczą się. Siedzenie kilka godzin nad jakimś zadaniem nie ma sensu. Po godzinie Twoja efektywność spada o połowę. Im dłużej wykonujesz jakąś czynność, tym bardziej się męczysz i nie zauważasz , że robisz to mniej skutecznie. Dlatego uwzględnij w swoim planie przerwy. Krótkie na rozruszanie się i napicie oraz dłuższe na ćwiczenia, spacer, jedzenie itp.</a:t>
            </a:r>
          </a:p>
          <a:p>
            <a:pPr algn="just"/>
            <a:r>
              <a:rPr lang="pl-PL" sz="1600" b="1" u="sng" dirty="0" smtClean="0"/>
              <a:t>Praca w bałaganie - </a:t>
            </a:r>
            <a:r>
              <a:rPr lang="pl-PL" sz="1600" dirty="0" smtClean="0"/>
              <a:t> badania udowodniły, ze osoby pracujące na nieuporządkowanym biurku, tracą przeciętnie półtorej godziny dziennie. Czas ten poświęcają na rozpraszanie swojej uwagi rzeczami zalegającymi na biurku oraz na szukaniu potrzebnych przedmiotów. To stracone 7,5 h tygodniowo czyli prawie cały dzień pracy.</a:t>
            </a:r>
          </a:p>
          <a:p>
            <a:pPr algn="just"/>
            <a:r>
              <a:rPr lang="pl-PL" sz="1600" b="1" u="sng" dirty="0" smtClean="0"/>
              <a:t>Zbyt krótki sen –</a:t>
            </a:r>
            <a:r>
              <a:rPr lang="pl-PL" sz="1600" dirty="0" smtClean="0"/>
              <a:t>człowiek niewyspany to człowiek mało wydajny, brak mu także kreatywności</a:t>
            </a:r>
            <a:r>
              <a:rPr lang="pl-PL" sz="1400" dirty="0" smtClean="0"/>
              <a:t>.</a:t>
            </a:r>
            <a:endParaRPr lang="pl-PL" sz="1400" b="1" u="sng" dirty="0" smtClean="0"/>
          </a:p>
          <a:p>
            <a:pPr algn="just"/>
            <a:endParaRPr lang="pl-PL" sz="1400" b="1" u="sng" dirty="0"/>
          </a:p>
        </p:txBody>
      </p:sp>
      <p:sp>
        <p:nvSpPr>
          <p:cNvPr id="2" name="Tytuł 1"/>
          <p:cNvSpPr>
            <a:spLocks noGrp="1"/>
          </p:cNvSpPr>
          <p:nvPr>
            <p:ph type="title"/>
          </p:nvPr>
        </p:nvSpPr>
        <p:spPr/>
        <p:txBody>
          <a:bodyPr>
            <a:normAutofit/>
          </a:bodyPr>
          <a:lstStyle/>
          <a:p>
            <a:r>
              <a:rPr lang="pl-PL" sz="2800" dirty="0" smtClean="0"/>
              <a:t>10 najważniejszych błędów zarządzania sobą w czasie</a:t>
            </a:r>
            <a:endParaRPr lang="pl-PL" sz="2800" dirty="0"/>
          </a:p>
        </p:txBody>
      </p:sp>
    </p:spTree>
    <p:extLst>
      <p:ext uri="{BB962C8B-B14F-4D97-AF65-F5344CB8AC3E}">
        <p14:creationId xmlns:p14="http://schemas.microsoft.com/office/powerpoint/2010/main" val="1775155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7500" lnSpcReduction="20000"/>
          </a:bodyPr>
          <a:lstStyle/>
          <a:p>
            <a:pPr algn="just"/>
            <a:endParaRPr lang="pl-PL" sz="1400" b="1" u="sng" dirty="0" smtClean="0"/>
          </a:p>
          <a:p>
            <a:r>
              <a:rPr lang="pl-PL" sz="3600" dirty="0" smtClean="0"/>
              <a:t>Wydajność </a:t>
            </a:r>
            <a:r>
              <a:rPr lang="pl-PL" sz="3600" dirty="0"/>
              <a:t>każdego człowieka podlega w ciągu dnia wielu wahaniom. </a:t>
            </a:r>
            <a:endParaRPr lang="pl-PL" sz="3600" dirty="0" smtClean="0"/>
          </a:p>
          <a:p>
            <a:r>
              <a:rPr lang="pl-PL" sz="3600" dirty="0" smtClean="0"/>
              <a:t>Zmiany </a:t>
            </a:r>
            <a:r>
              <a:rPr lang="pl-PL" sz="3600" dirty="0"/>
              <a:t>te mają charakter naturalny i są związane z dobowym rytmem energii życiowej ludzi. </a:t>
            </a:r>
            <a:endParaRPr lang="pl-PL" sz="3600" dirty="0" smtClean="0"/>
          </a:p>
          <a:p>
            <a:r>
              <a:rPr lang="pl-PL" sz="3600" dirty="0" smtClean="0"/>
              <a:t>Krzywa </a:t>
            </a:r>
            <a:r>
              <a:rPr lang="pl-PL" sz="3600" dirty="0"/>
              <a:t>wydajności dla każdego człowieka jest nieco inna, ale określono statystycznie przeciętną </a:t>
            </a:r>
            <a:r>
              <a:rPr lang="pl-PL" sz="3600" dirty="0" smtClean="0"/>
              <a:t>wydajność </a:t>
            </a:r>
            <a:r>
              <a:rPr lang="pl-PL" sz="3600" dirty="0"/>
              <a:t>dzienną</a:t>
            </a:r>
            <a:r>
              <a:rPr lang="pl-PL" sz="3600" dirty="0" smtClean="0"/>
              <a:t>. </a:t>
            </a:r>
            <a:endParaRPr lang="pl-PL" sz="3600" dirty="0"/>
          </a:p>
        </p:txBody>
      </p:sp>
      <p:sp>
        <p:nvSpPr>
          <p:cNvPr id="2" name="Tytuł 1"/>
          <p:cNvSpPr>
            <a:spLocks noGrp="1"/>
          </p:cNvSpPr>
          <p:nvPr>
            <p:ph type="title"/>
          </p:nvPr>
        </p:nvSpPr>
        <p:spPr/>
        <p:txBody>
          <a:bodyPr>
            <a:normAutofit fontScale="90000"/>
          </a:bodyPr>
          <a:lstStyle/>
          <a:p>
            <a:r>
              <a:rPr lang="pl-PL" sz="2800" b="1" dirty="0" smtClean="0"/>
              <a:t>Wydajność </a:t>
            </a:r>
            <a:r>
              <a:rPr lang="pl-PL" sz="2800" b="1" dirty="0"/>
              <a:t>i możliwości koncentracji – gospodarowanie siłami witalnymi w cyklach działaniowych </a:t>
            </a:r>
            <a:endParaRPr lang="pl-PL" sz="2800" dirty="0"/>
          </a:p>
        </p:txBody>
      </p:sp>
    </p:spTree>
    <p:extLst>
      <p:ext uri="{BB962C8B-B14F-4D97-AF65-F5344CB8AC3E}">
        <p14:creationId xmlns:p14="http://schemas.microsoft.com/office/powerpoint/2010/main" val="671027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446963"/>
            <a:ext cx="1512277" cy="3788228"/>
          </a:xfrm>
        </p:spPr>
        <p:txBody>
          <a:bodyPr>
            <a:normAutofit/>
          </a:bodyPr>
          <a:lstStyle/>
          <a:p>
            <a:pPr algn="just"/>
            <a:endParaRPr lang="pl-PL" sz="1400" b="1" u="sng" dirty="0" smtClean="0"/>
          </a:p>
          <a:p>
            <a:pPr algn="just"/>
            <a:endParaRPr lang="pl-PL" sz="1400" b="1" u="sng" dirty="0"/>
          </a:p>
        </p:txBody>
      </p:sp>
      <p:sp>
        <p:nvSpPr>
          <p:cNvPr id="2" name="Tytuł 1"/>
          <p:cNvSpPr>
            <a:spLocks noGrp="1"/>
          </p:cNvSpPr>
          <p:nvPr>
            <p:ph type="title"/>
          </p:nvPr>
        </p:nvSpPr>
        <p:spPr/>
        <p:txBody>
          <a:bodyPr>
            <a:normAutofit/>
          </a:bodyPr>
          <a:lstStyle/>
          <a:p>
            <a:r>
              <a:rPr lang="pl-PL" sz="2800" b="1" dirty="0"/>
              <a:t>Krzywa wydajności</a:t>
            </a:r>
            <a:endParaRPr lang="pl-PL" sz="2800" dirty="0"/>
          </a:p>
        </p:txBody>
      </p:sp>
      <p:pic>
        <p:nvPicPr>
          <p:cNvPr id="5122" name="Picture 2" descr="C:\Users\ABartyzel\Pictures\Bez tytuł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614" y="1293656"/>
            <a:ext cx="4914132" cy="4548834"/>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874206" y="1564952"/>
            <a:ext cx="1477107" cy="3693319"/>
          </a:xfrm>
          <a:prstGeom prst="rect">
            <a:avLst/>
          </a:prstGeom>
          <a:noFill/>
        </p:spPr>
        <p:txBody>
          <a:bodyPr wrap="square" rtlCol="0">
            <a:spAutoFit/>
          </a:bodyPr>
          <a:lstStyle/>
          <a:p>
            <a:r>
              <a:rPr lang="pl-PL" dirty="0" smtClean="0"/>
              <a:t>wysoka</a:t>
            </a:r>
          </a:p>
          <a:p>
            <a:endParaRPr lang="pl-PL" dirty="0"/>
          </a:p>
          <a:p>
            <a:endParaRPr lang="pl-PL" dirty="0" smtClean="0"/>
          </a:p>
          <a:p>
            <a:endParaRPr lang="pl-PL" dirty="0"/>
          </a:p>
          <a:p>
            <a:endParaRPr lang="pl-PL" dirty="0" smtClean="0"/>
          </a:p>
          <a:p>
            <a:endParaRPr lang="pl-PL" dirty="0"/>
          </a:p>
          <a:p>
            <a:r>
              <a:rPr lang="pl-PL" dirty="0" smtClean="0"/>
              <a:t>WYDAJNOŚĆ</a:t>
            </a:r>
          </a:p>
          <a:p>
            <a:endParaRPr lang="pl-PL" dirty="0"/>
          </a:p>
          <a:p>
            <a:endParaRPr lang="pl-PL" dirty="0" smtClean="0"/>
          </a:p>
          <a:p>
            <a:endParaRPr lang="pl-PL" dirty="0"/>
          </a:p>
          <a:p>
            <a:endParaRPr lang="pl-PL" dirty="0" smtClean="0"/>
          </a:p>
          <a:p>
            <a:endParaRPr lang="pl-PL" dirty="0"/>
          </a:p>
          <a:p>
            <a:r>
              <a:rPr lang="pl-PL" dirty="0" smtClean="0"/>
              <a:t>niska</a:t>
            </a:r>
            <a:endParaRPr lang="pl-PL" dirty="0"/>
          </a:p>
        </p:txBody>
      </p:sp>
    </p:spTree>
    <p:extLst>
      <p:ext uri="{BB962C8B-B14F-4D97-AF65-F5344CB8AC3E}">
        <p14:creationId xmlns:p14="http://schemas.microsoft.com/office/powerpoint/2010/main" val="1809292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72067" y="1904104"/>
            <a:ext cx="7408333" cy="4222059"/>
          </a:xfrm>
        </p:spPr>
        <p:txBody>
          <a:bodyPr>
            <a:normAutofit fontScale="55000" lnSpcReduction="20000"/>
          </a:bodyPr>
          <a:lstStyle/>
          <a:p>
            <a:pPr algn="just"/>
            <a:endParaRPr lang="pl-PL" sz="1400" b="1" u="sng" dirty="0" smtClean="0"/>
          </a:p>
          <a:p>
            <a:pPr marL="0" indent="0">
              <a:buNone/>
            </a:pPr>
            <a:r>
              <a:rPr lang="pl-PL" sz="3600" dirty="0"/>
              <a:t>Wnioski dla planowania </a:t>
            </a:r>
            <a:r>
              <a:rPr lang="pl-PL" sz="3600" dirty="0" smtClean="0"/>
              <a:t>zajęć </a:t>
            </a:r>
            <a:r>
              <a:rPr lang="pl-PL" sz="3600" dirty="0"/>
              <a:t>w ciągu dnia </a:t>
            </a:r>
            <a:r>
              <a:rPr lang="pl-PL" sz="3600" dirty="0" smtClean="0"/>
              <a:t>: </a:t>
            </a:r>
            <a:endParaRPr lang="pl-PL" sz="3600" dirty="0"/>
          </a:p>
          <a:p>
            <a:r>
              <a:rPr lang="pl-PL" sz="3600" dirty="0" smtClean="0"/>
              <a:t>warto poznać </a:t>
            </a:r>
            <a:r>
              <a:rPr lang="pl-PL" sz="3600" dirty="0"/>
              <a:t>własny rytm dnia </a:t>
            </a:r>
          </a:p>
          <a:p>
            <a:r>
              <a:rPr lang="pl-PL" sz="3600" dirty="0" smtClean="0"/>
              <a:t>skomplikowane </a:t>
            </a:r>
            <a:r>
              <a:rPr lang="pl-PL" sz="3600" dirty="0"/>
              <a:t>i ważne sprawy należy </a:t>
            </a:r>
            <a:r>
              <a:rPr lang="pl-PL" sz="3600" dirty="0" smtClean="0"/>
              <a:t>planować </a:t>
            </a:r>
            <a:r>
              <a:rPr lang="pl-PL" sz="3600" dirty="0"/>
              <a:t>podczas szczytowej wydajności przed południem </a:t>
            </a:r>
          </a:p>
          <a:p>
            <a:r>
              <a:rPr lang="pl-PL" sz="3600" dirty="0" smtClean="0"/>
              <a:t>podczas </a:t>
            </a:r>
            <a:r>
              <a:rPr lang="pl-PL" sz="3600" dirty="0"/>
              <a:t>spadku wydajności nie należy </a:t>
            </a:r>
            <a:r>
              <a:rPr lang="pl-PL" sz="3600" dirty="0" smtClean="0"/>
              <a:t>pracować </a:t>
            </a:r>
            <a:r>
              <a:rPr lang="pl-PL" sz="3600" dirty="0"/>
              <a:t>wbrew własnemu rytmowi biologicznemu, ale </a:t>
            </a:r>
            <a:r>
              <a:rPr lang="pl-PL" sz="3600" dirty="0" smtClean="0"/>
              <a:t>próbować odprężyć </a:t>
            </a:r>
            <a:r>
              <a:rPr lang="pl-PL" sz="3600" dirty="0"/>
              <a:t>się i </a:t>
            </a:r>
            <a:r>
              <a:rPr lang="pl-PL" sz="3600" dirty="0" smtClean="0"/>
              <a:t>wykorzystać </a:t>
            </a:r>
            <a:r>
              <a:rPr lang="pl-PL" sz="3600" dirty="0"/>
              <a:t>ten czas </a:t>
            </a:r>
            <a:r>
              <a:rPr lang="pl-PL" sz="3600" dirty="0" smtClean="0"/>
              <a:t>na </a:t>
            </a:r>
            <a:r>
              <a:rPr lang="pl-PL" sz="3600" dirty="0"/>
              <a:t>czynności rutynowe </a:t>
            </a:r>
          </a:p>
          <a:p>
            <a:r>
              <a:rPr lang="pl-PL" sz="3600" dirty="0" smtClean="0"/>
              <a:t>gdy </a:t>
            </a:r>
            <a:r>
              <a:rPr lang="pl-PL" sz="3600" dirty="0"/>
              <a:t>krzywa wydajności wzrośnie popołudniu, można ponownie </a:t>
            </a:r>
            <a:r>
              <a:rPr lang="pl-PL" sz="3600" dirty="0" smtClean="0"/>
              <a:t>zająć </a:t>
            </a:r>
            <a:r>
              <a:rPr lang="pl-PL" sz="3600" dirty="0"/>
              <a:t>się ważniejszymi sprawami </a:t>
            </a:r>
          </a:p>
          <a:p>
            <a:r>
              <a:rPr lang="pl-PL" sz="3600" dirty="0" smtClean="0"/>
              <a:t>niezależnie </a:t>
            </a:r>
            <a:r>
              <a:rPr lang="pl-PL" sz="3600" dirty="0"/>
              <a:t>czy jesteś „skowronkiem” czy „sową” warto </a:t>
            </a:r>
            <a:r>
              <a:rPr lang="pl-PL" sz="3600" dirty="0" smtClean="0"/>
              <a:t>przeznaczyć </a:t>
            </a:r>
            <a:r>
              <a:rPr lang="pl-PL" sz="3600" dirty="0"/>
              <a:t>na pracę czas pomiędzy 6.30 a 14.00 oraz 16.00 a 22.00 </a:t>
            </a:r>
          </a:p>
        </p:txBody>
      </p:sp>
      <p:sp>
        <p:nvSpPr>
          <p:cNvPr id="2" name="Tytuł 1"/>
          <p:cNvSpPr>
            <a:spLocks noGrp="1"/>
          </p:cNvSpPr>
          <p:nvPr>
            <p:ph type="title"/>
          </p:nvPr>
        </p:nvSpPr>
        <p:spPr/>
        <p:txBody>
          <a:bodyPr>
            <a:normAutofit fontScale="90000"/>
          </a:bodyPr>
          <a:lstStyle/>
          <a:p>
            <a:r>
              <a:rPr lang="pl-PL" sz="2800" b="1" dirty="0" smtClean="0"/>
              <a:t>Wydajność </a:t>
            </a:r>
            <a:r>
              <a:rPr lang="pl-PL" sz="2800" b="1" dirty="0"/>
              <a:t>i możliwości koncentracji – gospodarowanie siłami witalnymi w cyklach działaniowych </a:t>
            </a:r>
            <a:endParaRPr lang="pl-PL" sz="2800" dirty="0"/>
          </a:p>
        </p:txBody>
      </p:sp>
    </p:spTree>
    <p:extLst>
      <p:ext uri="{BB962C8B-B14F-4D97-AF65-F5344CB8AC3E}">
        <p14:creationId xmlns:p14="http://schemas.microsoft.com/office/powerpoint/2010/main" val="2118312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just"/>
            <a:endParaRPr lang="pl-PL" sz="1400" b="1" u="sng" dirty="0" smtClean="0"/>
          </a:p>
          <a:p>
            <a:pPr algn="just"/>
            <a:endParaRPr lang="pl-PL" sz="1400" b="1" u="sng" dirty="0"/>
          </a:p>
        </p:txBody>
      </p:sp>
      <p:sp>
        <p:nvSpPr>
          <p:cNvPr id="2" name="Tytuł 1"/>
          <p:cNvSpPr>
            <a:spLocks noGrp="1"/>
          </p:cNvSpPr>
          <p:nvPr>
            <p:ph type="title"/>
          </p:nvPr>
        </p:nvSpPr>
        <p:spPr/>
        <p:txBody>
          <a:bodyPr>
            <a:normAutofit/>
          </a:bodyPr>
          <a:lstStyle/>
          <a:p>
            <a:r>
              <a:rPr lang="pl-PL" sz="2800" b="1" dirty="0"/>
              <a:t>Krzywa koncentracji w ciągu godziny </a:t>
            </a:r>
            <a:endParaRPr lang="pl-PL"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05" y="1357332"/>
            <a:ext cx="8216154" cy="538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5111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D1DD7F-6C0B-42FA-83A6-3DFD296138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0</TotalTime>
  <Words>2801</Words>
  <Application>Microsoft Office PowerPoint</Application>
  <PresentationFormat>Pokaz na ekranie (4:3)</PresentationFormat>
  <Paragraphs>303</Paragraphs>
  <Slides>27</Slides>
  <Notes>5</Notes>
  <HiddenSlides>0</HiddenSlides>
  <MMClips>1</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27</vt:i4>
      </vt:variant>
    </vt:vector>
  </HeadingPairs>
  <TitlesOfParts>
    <vt:vector size="29" baseType="lpstr">
      <vt:lpstr>Kształt fali</vt:lpstr>
      <vt:lpstr>Picture (32-bit)</vt:lpstr>
      <vt:lpstr>Prezentacja programu PowerPoint</vt:lpstr>
      <vt:lpstr>Prezentacja programu PowerPoint</vt:lpstr>
      <vt:lpstr> Zarządzanie czasem</vt:lpstr>
      <vt:lpstr>10 najważniejszych błędów zarządzania sobą w czasie</vt:lpstr>
      <vt:lpstr>10 najważniejszych błędów zarządzania sobą w czasie</vt:lpstr>
      <vt:lpstr>Wydajność i możliwości koncentracji – gospodarowanie siłami witalnymi w cyklach działaniowych </vt:lpstr>
      <vt:lpstr>Krzywa wydajności</vt:lpstr>
      <vt:lpstr>Wydajność i możliwości koncentracji – gospodarowanie siłami witalnymi w cyklach działaniowych </vt:lpstr>
      <vt:lpstr>Krzywa koncentracji w ciągu godziny </vt:lpstr>
      <vt:lpstr>Wydajność i możliwości koncentracji – gospodarowanie siłami witalnymi w cyklach działaniowych </vt:lpstr>
      <vt:lpstr>Efekt piły</vt:lpstr>
      <vt:lpstr>Pożeracze (złodzieje) czasu</vt:lpstr>
      <vt:lpstr>Złodzieje czasu</vt:lpstr>
      <vt:lpstr>Długi czasowe</vt:lpstr>
      <vt:lpstr>Zasady wspomagające w zarządzaniu sobą w czasie</vt:lpstr>
      <vt:lpstr>Techniki pomocne przy nadawaniu zadaniom priorytetów </vt:lpstr>
      <vt:lpstr>Macierz Eisenhowera</vt:lpstr>
      <vt:lpstr>Zasady wspomagające w zarządzaniu sobą w czasie Reguła 60/40</vt:lpstr>
      <vt:lpstr>Zasady wspomagające w zarządzaniu sobą w czasie Technika Alpen</vt:lpstr>
      <vt:lpstr>Zasady wspomagające w zarządzaniu sobą w czasie </vt:lpstr>
      <vt:lpstr>Techniki skutecznego planowania </vt:lpstr>
      <vt:lpstr>Techniki skutecznego planowania </vt:lpstr>
      <vt:lpstr>Przeciwdziałanie postawom utrudniającym realizację zadań i podejmowanie decyzji  </vt:lpstr>
      <vt:lpstr>Przeciwdziałanie postawom utrudniającym realizację zadań i podejmowanie decyzji  </vt:lpstr>
      <vt:lpstr>Przeciwdziałanie postawom utrudniającym realizację zadań i podejmowanie decyzji  </vt:lpstr>
      <vt:lpstr>Zasady wspomagające w zarządzaniu sobą w czasie złote zasady na koniec</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2018-04-19T11:39:10Z</dcterms:created>
  <dcterms:modified xsi:type="dcterms:W3CDTF">2018-04-24T13:02:10Z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TC026161989991</vt:lpwstr>
  </property>
</Properties>
</file>