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347" r:id="rId3"/>
    <p:sldId id="349" r:id="rId4"/>
    <p:sldId id="351" r:id="rId5"/>
    <p:sldId id="348" r:id="rId6"/>
    <p:sldId id="334" r:id="rId7"/>
    <p:sldId id="346" r:id="rId8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CC00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5000" autoAdjust="0"/>
  </p:normalViewPr>
  <p:slideViewPr>
    <p:cSldViewPr>
      <p:cViewPr>
        <p:scale>
          <a:sx n="60" d="100"/>
          <a:sy n="60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6D36F2D-6979-425D-A842-52A07923A1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812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B07F19-D7D8-4E15-805A-D168B7CFEC9D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064C7-EF1A-4253-82A3-C4FDFCE571A2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hape 109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round/>
          </a:ln>
        </p:spPr>
      </p:sp>
      <p:sp>
        <p:nvSpPr>
          <p:cNvPr id="53251" name="Shape 110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5" tIns="91425" rIns="91425" bIns="91425"/>
          <a:lstStyle/>
          <a:p>
            <a:pPr eaLnBrk="1" hangingPunct="1">
              <a:spcBef>
                <a:spcPct val="0"/>
              </a:spcBef>
            </a:pPr>
            <a:endParaRPr lang="pl-PL" sz="11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741863"/>
            <a:ext cx="10156825" cy="2878137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1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6" cy="20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1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3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4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3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5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9"/>
                <a:ext cx="407" cy="484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3" cy="149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5"/>
                <a:ext cx="481" cy="639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4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8"/>
                <a:ext cx="544" cy="735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3" y="3360"/>
                <a:ext cx="607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9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6"/>
                <a:ext cx="143" cy="339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3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51" y="3512"/>
                <a:ext cx="907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4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7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2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5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2" y="3650"/>
                <a:ext cx="384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4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9" y="3729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2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6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7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6" y="3042"/>
                <a:ext cx="159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2" y="3109"/>
                  <a:ext cx="123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5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/>
                </a:p>
              </p:txBody>
            </p:sp>
          </p:grpSp>
        </p:grpSp>
      </p:grpSp>
      <p:sp>
        <p:nvSpPr>
          <p:cNvPr id="338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879600"/>
            <a:ext cx="8636000" cy="1930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38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508000" y="6942138"/>
            <a:ext cx="2370138" cy="508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71863" y="6942138"/>
            <a:ext cx="3216275" cy="508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81863" y="6942138"/>
            <a:ext cx="2370137" cy="508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B6CD1D-8C7B-4E18-91A4-3B44EFA83B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B81CD-F3BC-42C0-A13B-5E864E7176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66000" y="307975"/>
            <a:ext cx="2286000" cy="64992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8000" y="307975"/>
            <a:ext cx="6705600" cy="64992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C27B1-2A5E-469C-A57D-46E3E9C1E6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3E4B6-95B0-4E21-9BB5-36CEE1D7E8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C7162-E997-4888-BC0F-06D11734F6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23FCD-C521-4CED-BDA5-801AFDBBB1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C7E56-8B16-4AEC-A6A4-876401DEFC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1C67-70E6-4CED-95B2-CA84374DAB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211A1-492B-43C6-B10F-126DE0994B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9D0F5-73C0-4802-A638-820D19521C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84442-95C0-425A-9A51-0822363E48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hidden">
          <a:xfrm>
            <a:off x="7364413" y="7143750"/>
            <a:ext cx="317500" cy="233363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741863"/>
            <a:ext cx="10156825" cy="2878137"/>
            <a:chOff x="2" y="2688"/>
            <a:chExt cx="5758" cy="1632"/>
          </a:xfrm>
        </p:grpSpPr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774" name="Oval 6"/>
              <p:cNvSpPr>
                <a:spLocks noChangeArrowheads="1"/>
              </p:cNvSpPr>
              <p:nvPr/>
            </p:nvSpPr>
            <p:spPr bwMode="hidden">
              <a:xfrm>
                <a:off x="3686" y="3811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6" cy="20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hidden">
              <a:xfrm>
                <a:off x="3695" y="4171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3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4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7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3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5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6" name="Freeform 28"/>
              <p:cNvSpPr>
                <a:spLocks/>
              </p:cNvSpPr>
              <p:nvPr/>
            </p:nvSpPr>
            <p:spPr bwMode="hidden">
              <a:xfrm>
                <a:off x="2082" y="3829"/>
                <a:ext cx="407" cy="484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3" cy="149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79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03" name="Freeform 35"/>
              <p:cNvSpPr>
                <a:spLocks/>
              </p:cNvSpPr>
              <p:nvPr/>
            </p:nvSpPr>
            <p:spPr bwMode="hidden">
              <a:xfrm>
                <a:off x="1776" y="3675"/>
                <a:ext cx="481" cy="639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805" name="Freeform 37"/>
              <p:cNvSpPr>
                <a:spLocks noEditPoints="1"/>
              </p:cNvSpPr>
              <p:nvPr/>
            </p:nvSpPr>
            <p:spPr bwMode="hidden">
              <a:xfrm>
                <a:off x="4200" y="3404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06" name="Freeform 38"/>
              <p:cNvSpPr>
                <a:spLocks/>
              </p:cNvSpPr>
              <p:nvPr/>
            </p:nvSpPr>
            <p:spPr bwMode="hidden">
              <a:xfrm>
                <a:off x="4128" y="3368"/>
                <a:ext cx="544" cy="735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07" name="Freeform 39"/>
              <p:cNvSpPr>
                <a:spLocks/>
              </p:cNvSpPr>
              <p:nvPr/>
            </p:nvSpPr>
            <p:spPr bwMode="hidden">
              <a:xfrm>
                <a:off x="4793" y="3360"/>
                <a:ext cx="607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08" name="Freeform 40"/>
              <p:cNvSpPr>
                <a:spLocks/>
              </p:cNvSpPr>
              <p:nvPr/>
            </p:nvSpPr>
            <p:spPr bwMode="hidden">
              <a:xfrm>
                <a:off x="5246" y="4009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0" name="Freeform 42"/>
              <p:cNvSpPr>
                <a:spLocks/>
              </p:cNvSpPr>
              <p:nvPr/>
            </p:nvSpPr>
            <p:spPr bwMode="hidden">
              <a:xfrm>
                <a:off x="5336" y="3656"/>
                <a:ext cx="143" cy="339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1" name="Freeform 43"/>
              <p:cNvSpPr>
                <a:spLocks/>
              </p:cNvSpPr>
              <p:nvPr/>
            </p:nvSpPr>
            <p:spPr bwMode="hidden">
              <a:xfrm>
                <a:off x="5063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3" name="Freeform 45"/>
              <p:cNvSpPr>
                <a:spLocks/>
              </p:cNvSpPr>
              <p:nvPr/>
            </p:nvSpPr>
            <p:spPr bwMode="hidden">
              <a:xfrm>
                <a:off x="4351" y="3512"/>
                <a:ext cx="907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4" name="Freeform 46"/>
              <p:cNvSpPr>
                <a:spLocks/>
              </p:cNvSpPr>
              <p:nvPr/>
            </p:nvSpPr>
            <p:spPr bwMode="hidden">
              <a:xfrm>
                <a:off x="4564" y="3494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7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2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5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8" name="Oval 50"/>
              <p:cNvSpPr>
                <a:spLocks noChangeArrowheads="1"/>
              </p:cNvSpPr>
              <p:nvPr/>
            </p:nvSpPr>
            <p:spPr bwMode="hidden">
              <a:xfrm>
                <a:off x="4612" y="3650"/>
                <a:ext cx="384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4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21" name="Oval 53"/>
              <p:cNvSpPr>
                <a:spLocks noChangeArrowheads="1"/>
              </p:cNvSpPr>
              <p:nvPr/>
            </p:nvSpPr>
            <p:spPr bwMode="hidden">
              <a:xfrm>
                <a:off x="4739" y="3729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82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2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2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6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2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26" name="Freeform 58"/>
              <p:cNvSpPr>
                <a:spLocks/>
              </p:cNvSpPr>
              <p:nvPr/>
            </p:nvSpPr>
            <p:spPr bwMode="hidden">
              <a:xfrm>
                <a:off x="5377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27" name="Freeform 59"/>
              <p:cNvSpPr>
                <a:spLocks/>
              </p:cNvSpPr>
              <p:nvPr/>
            </p:nvSpPr>
            <p:spPr bwMode="hidden">
              <a:xfrm>
                <a:off x="5306" y="3042"/>
                <a:ext cx="159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2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282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8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/>
                </a:p>
              </p:txBody>
            </p:sp>
            <p:sp>
              <p:nvSpPr>
                <p:cNvPr id="328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/>
                </a:p>
              </p:txBody>
            </p:sp>
            <p:sp>
              <p:nvSpPr>
                <p:cNvPr id="328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2" y="3109"/>
                  <a:ext cx="123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/>
                </a:p>
              </p:txBody>
            </p:sp>
            <p:sp>
              <p:nvSpPr>
                <p:cNvPr id="3283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5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/>
                </a:p>
              </p:txBody>
            </p:sp>
          </p:grpSp>
        </p:grpSp>
      </p:grpSp>
      <p:sp>
        <p:nvSpPr>
          <p:cNvPr id="328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7975"/>
            <a:ext cx="9144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328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28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>
              <a:defRPr sz="16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28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 algn="ctr">
              <a:defRPr sz="16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28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 algn="r">
              <a:defRPr sz="16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0F6DD9B-24DF-43D2-8597-D084509C83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81000" indent="-381000" algn="l" defTabSz="1016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25500" indent="-317500" algn="l" defTabSz="1016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3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70000" indent="-254000" algn="l" defTabSz="1016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78000" indent="-254000" algn="l" defTabSz="101600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6000" indent="-254000" algn="l" defTabSz="1016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3200" indent="-254000" algn="l" defTabSz="1016000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0400" indent="-254000" algn="l" defTabSz="1016000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7600" indent="-254000" algn="l" defTabSz="1016000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4800" indent="-254000" algn="l" defTabSz="1016000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0" y="3089920"/>
            <a:ext cx="10160000" cy="2592288"/>
          </a:xfrm>
        </p:spPr>
        <p:txBody>
          <a:bodyPr lIns="0" tIns="0" rIns="0" bIns="0" anchor="t" anchorCtr="0"/>
          <a:lstStyle/>
          <a:p>
            <a:pPr eaLnBrk="1" hangingPunct="1">
              <a:lnSpc>
                <a:spcPct val="95000"/>
              </a:lnSpc>
            </a:pPr>
            <a:r>
              <a:rPr lang="pl-PL" sz="4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Oferta </a:t>
            </a:r>
            <a:br>
              <a:rPr lang="pl-PL" sz="4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4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Funduszy Pożyczkowych</a:t>
            </a:r>
            <a:r>
              <a:rPr lang="pl-PL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l-PL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4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Tarnobrzeskiej Agencji </a:t>
            </a:r>
            <a:br>
              <a:rPr lang="pl-PL" sz="4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4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Rozwoju Regionalnego S.A. </a:t>
            </a:r>
            <a:r>
              <a:rPr lang="pl-PL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l-PL" sz="36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en-US" sz="36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36" y="433424"/>
            <a:ext cx="8299869" cy="2376264"/>
          </a:xfrm>
          <a:prstGeom prst="rect">
            <a:avLst/>
          </a:prstGeom>
          <a:scene3d>
            <a:camera prst="orthographicFront"/>
            <a:lightRig rig="threePt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5241" y="1217712"/>
            <a:ext cx="9514130" cy="5400600"/>
          </a:xfrm>
        </p:spPr>
        <p:txBody>
          <a:bodyPr/>
          <a:lstStyle/>
          <a:p>
            <a:pPr marL="0" indent="0" algn="ctr">
              <a:buNone/>
            </a:pPr>
            <a:endParaRPr lang="pl-PL" sz="18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Pożyczki dla mikroprzedsiębiorstw 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1000" b="1" u="sng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Pożyczki </a:t>
            </a:r>
            <a:r>
              <a:rPr lang="pl-PL" sz="3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od 10 do 100 </a:t>
            </a: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tys. </a:t>
            </a:r>
            <a:r>
              <a:rPr lang="pl-PL" sz="3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złotych na </a:t>
            </a: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start i </a:t>
            </a:r>
            <a:r>
              <a:rPr lang="pl-PL" sz="3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rozwój </a:t>
            </a: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FIRM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Brak </a:t>
            </a:r>
            <a:r>
              <a:rPr lang="pl-PL" sz="3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kosztów związanych z udzieleniem </a:t>
            </a: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pożyczki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28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Pożyczki dla firm z sektora MŚP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10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Pożyczki obrotowe od 1 </a:t>
            </a: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 </a:t>
            </a:r>
            <a:r>
              <a:rPr lang="pl-PL" sz="3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250 tys. złotych na 12 miesięcy z możliwością odnowienia na kolejny rok </a:t>
            </a:r>
            <a:endParaRPr lang="pl-PL" sz="30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10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Pożyczki obrotowe od 150 </a:t>
            </a: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 </a:t>
            </a:r>
            <a:r>
              <a:rPr lang="pl-PL" sz="3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500 tys. złotych na 5 lat </a:t>
            </a: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3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 </a:t>
            </a:r>
            <a:r>
              <a:rPr lang="pl-PL" sz="3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możliwością miesięcznej spłaty</a:t>
            </a:r>
          </a:p>
          <a:p>
            <a:pPr marL="0" indent="0">
              <a:buNone/>
            </a:pPr>
            <a:endParaRPr lang="pl-PL" sz="15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24" y="263785"/>
            <a:ext cx="2783147" cy="796818"/>
          </a:xfrm>
          <a:prstGeom prst="rect">
            <a:avLst/>
          </a:prstGeom>
          <a:scene3d>
            <a:camera prst="orthographicFront"/>
            <a:lightRig rig="threePt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4781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8000" y="1217712"/>
            <a:ext cx="9144000" cy="5589488"/>
          </a:xfrm>
        </p:spPr>
        <p:txBody>
          <a:bodyPr/>
          <a:lstStyle/>
          <a:p>
            <a:pPr marL="0" indent="0" algn="ctr">
              <a:buNone/>
            </a:pPr>
            <a:endParaRPr lang="pl-PL" sz="32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Pożyczki </a:t>
            </a:r>
            <a:r>
              <a:rPr lang="pl-PL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dla mikroprzedsiębiorstw </a:t>
            </a:r>
          </a:p>
          <a:p>
            <a:pPr marL="0" indent="0" algn="ctr">
              <a:buNone/>
            </a:pPr>
            <a:endParaRPr lang="pl-PL" sz="26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Oprocentowanie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 skali roku (na dzień 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01.03.2019 r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.): </a:t>
            </a:r>
          </a:p>
          <a:p>
            <a:pPr marL="0" indent="0" algn="ctr">
              <a:buNone/>
            </a:pP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Stopa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bazowa zgodnie z wytycznymi Komisji Europejskiej 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IBOR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 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1,87%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 od 2,5% do 3,5% marży</a:t>
            </a:r>
          </a:p>
          <a:p>
            <a:pPr marL="0" indent="0" algn="ctr">
              <a:buNone/>
            </a:pPr>
            <a:endParaRPr lang="pl-PL" sz="26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Okres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kredytowania - 3 lata z możliwością 6 miesięcznej 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karencji w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spłacie kapitału.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24" y="263785"/>
            <a:ext cx="2783147" cy="796818"/>
          </a:xfrm>
          <a:prstGeom prst="rect">
            <a:avLst/>
          </a:prstGeom>
          <a:scene3d>
            <a:camera prst="orthographicFront"/>
            <a:lightRig rig="threePt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382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8000" y="1217712"/>
            <a:ext cx="9144000" cy="5589488"/>
          </a:xfrm>
        </p:spPr>
        <p:txBody>
          <a:bodyPr/>
          <a:lstStyle/>
          <a:p>
            <a:pPr marL="0" indent="0" algn="ctr">
              <a:buNone/>
            </a:pPr>
            <a:endParaRPr lang="pl-PL" sz="32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Pożyczki </a:t>
            </a:r>
            <a:r>
              <a:rPr lang="pl-PL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dla </a:t>
            </a:r>
            <a:r>
              <a:rPr lang="pl-PL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firm sektora MŚP </a:t>
            </a:r>
            <a:endParaRPr lang="pl-PL" b="1" u="sng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26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Oprocentowanie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 skali roku (na dzień 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01.03.2019 r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.): </a:t>
            </a:r>
          </a:p>
          <a:p>
            <a:pPr marL="0" indent="0" algn="ctr">
              <a:buNone/>
            </a:pP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nie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niższe niż  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2,87% (stopa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bazowa zgodnie z wytycznymi Komisji Europejskiej – IBOR  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1,87%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+ 1 </a:t>
            </a:r>
            <a:r>
              <a:rPr lang="pl-PL" sz="2600" b="1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p.p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.)</a:t>
            </a:r>
          </a:p>
          <a:p>
            <a:pPr marL="0" indent="0" algn="ctr">
              <a:buNone/>
            </a:pP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Okres finansowania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 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12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miesięcy z możliwością odnowienia na kolejny rok.</a:t>
            </a:r>
          </a:p>
          <a:p>
            <a:pPr marL="0" indent="0" algn="ctr">
              <a:buNone/>
            </a:pP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Prowizja 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 rozpatrzenie wniosku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brak</a:t>
            </a:r>
          </a:p>
          <a:p>
            <a:pPr marL="0" indent="0" algn="ctr">
              <a:buNone/>
            </a:pP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Prowizja za podpisanie umowy: </a:t>
            </a:r>
            <a:r>
              <a:rPr lang="pl-PL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1%-1,5</a:t>
            </a:r>
            <a:r>
              <a:rPr lang="pl-PL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%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24" y="263785"/>
            <a:ext cx="2783147" cy="796818"/>
          </a:xfrm>
          <a:prstGeom prst="rect">
            <a:avLst/>
          </a:prstGeom>
          <a:scene3d>
            <a:camera prst="orthographicFront"/>
            <a:lightRig rig="threePt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1089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3496" y="641648"/>
            <a:ext cx="7992888" cy="1266825"/>
          </a:xfrm>
        </p:spPr>
        <p:txBody>
          <a:bodyPr/>
          <a:lstStyle/>
          <a:p>
            <a:pPr algn="l"/>
            <a:r>
              <a:rPr lang="pl-PL" sz="48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Na co mogą zostać</a:t>
            </a:r>
            <a:br>
              <a:rPr lang="pl-PL" sz="4800" b="1" dirty="0" smtClean="0">
                <a:solidFill>
                  <a:srgbClr val="FFFFCC"/>
                </a:solidFill>
                <a:latin typeface="Calibri" panose="020F0502020204030204" pitchFamily="34" charset="0"/>
              </a:rPr>
            </a:br>
            <a:r>
              <a:rPr lang="pl-PL" sz="48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przeznaczone środki z pożyczki</a:t>
            </a:r>
            <a:endParaRPr lang="pl-PL" sz="4800" b="1" dirty="0">
              <a:solidFill>
                <a:srgbClr val="FFFFC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3496" y="2081808"/>
            <a:ext cx="9144000" cy="5328592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pl-PL" sz="19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Wydatki na inwestycje</a:t>
            </a:r>
            <a:r>
              <a:rPr lang="pl-PL" sz="1900" b="1" dirty="0">
                <a:solidFill>
                  <a:srgbClr val="FFFFCC"/>
                </a:solidFill>
                <a:latin typeface="Calibri" panose="020F0502020204030204" pitchFamily="34" charset="0"/>
              </a:rPr>
              <a:t>:</a:t>
            </a:r>
            <a:endParaRPr lang="pl-PL" sz="1900" dirty="0">
              <a:solidFill>
                <a:srgbClr val="FFFFCC"/>
              </a:solidFill>
              <a:latin typeface="Calibri" panose="020F0502020204030204" pitchFamily="34" charset="0"/>
            </a:endParaRPr>
          </a:p>
          <a:p>
            <a:pPr>
              <a:buClr>
                <a:srgbClr val="FFFF00"/>
              </a:buClr>
            </a:pP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zakup, budowa, rozbudowa lub modernizacja obiektów o </a:t>
            </a:r>
            <a:r>
              <a:rPr lang="pl-PL" sz="1900" dirty="0" smtClean="0">
                <a:solidFill>
                  <a:srgbClr val="FFFFCC"/>
                </a:solidFill>
                <a:latin typeface="Calibri" panose="020F0502020204030204" pitchFamily="34" charset="0"/>
              </a:rPr>
              <a:t>charakterze/przeznaczeniu </a:t>
            </a: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produkcyjnym,  usługowym lub handlowym;</a:t>
            </a:r>
          </a:p>
          <a:p>
            <a:pPr>
              <a:buClr>
                <a:srgbClr val="FFFF00"/>
              </a:buClr>
            </a:pP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zakup środków trwałych, </a:t>
            </a:r>
          </a:p>
          <a:p>
            <a:pPr>
              <a:buClr>
                <a:srgbClr val="FFFF00"/>
              </a:buClr>
            </a:pP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wyposażenie w maszyny, </a:t>
            </a:r>
            <a:r>
              <a:rPr lang="pl-PL" sz="1900" dirty="0" smtClean="0">
                <a:solidFill>
                  <a:srgbClr val="FFFFCC"/>
                </a:solidFill>
                <a:latin typeface="Calibri" panose="020F0502020204030204" pitchFamily="34" charset="0"/>
              </a:rPr>
              <a:t>urządzenia</a:t>
            </a: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, narzędzia pracy, </a:t>
            </a:r>
            <a:r>
              <a:rPr lang="pl-PL" sz="1900" dirty="0" smtClean="0">
                <a:solidFill>
                  <a:srgbClr val="FFFFCC"/>
                </a:solidFill>
                <a:latin typeface="Calibri" panose="020F0502020204030204" pitchFamily="34" charset="0"/>
              </a:rPr>
              <a:t>aparaturę</a:t>
            </a: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,</a:t>
            </a:r>
          </a:p>
          <a:p>
            <a:pPr>
              <a:buClr>
                <a:srgbClr val="FFFF00"/>
              </a:buClr>
            </a:pP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środki transportu bezpośrednio związane z celem finansowanego przedsięwzięcia;</a:t>
            </a:r>
          </a:p>
          <a:p>
            <a:pPr>
              <a:buClr>
                <a:srgbClr val="FFFF00"/>
              </a:buClr>
            </a:pP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zakup wartości niematerialnych i prawnych</a:t>
            </a:r>
          </a:p>
          <a:p>
            <a:pPr marL="0" indent="0">
              <a:buClr>
                <a:srgbClr val="FFFF00"/>
              </a:buClr>
              <a:buNone/>
            </a:pPr>
            <a:endParaRPr lang="pl-PL" sz="1900" dirty="0">
              <a:solidFill>
                <a:srgbClr val="FFFFCC"/>
              </a:solidFill>
              <a:latin typeface="Calibri" panose="020F0502020204030204" pitchFamily="34" charset="0"/>
            </a:endParaRPr>
          </a:p>
          <a:p>
            <a:pPr>
              <a:buClr>
                <a:srgbClr val="FFFF00"/>
              </a:buClr>
            </a:pPr>
            <a:r>
              <a:rPr lang="pl-PL" sz="19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Wydatki na środki </a:t>
            </a:r>
            <a:r>
              <a:rPr lang="pl-PL" sz="1900" b="1" u="sng" dirty="0" smtClean="0">
                <a:solidFill>
                  <a:srgbClr val="FFFFCC"/>
                </a:solidFill>
                <a:latin typeface="Calibri" panose="020F0502020204030204" pitchFamily="34" charset="0"/>
              </a:rPr>
              <a:t>obrotowe </a:t>
            </a: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(pod warunkiem, że finansować będą wydatki </a:t>
            </a:r>
            <a:r>
              <a:rPr lang="pl-PL" sz="1900" dirty="0" smtClean="0">
                <a:solidFill>
                  <a:srgbClr val="FFFFCC"/>
                </a:solidFill>
                <a:latin typeface="Calibri" panose="020F0502020204030204" pitchFamily="34" charset="0"/>
              </a:rPr>
              <a:t>                           o charakterze</a:t>
            </a: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  rozwojowym</a:t>
            </a:r>
            <a:r>
              <a:rPr lang="pl-PL" sz="1900" dirty="0" smtClean="0">
                <a:solidFill>
                  <a:srgbClr val="FFFFCC"/>
                </a:solidFill>
                <a:latin typeface="Calibri" panose="020F0502020204030204" pitchFamily="34" charset="0"/>
              </a:rPr>
              <a:t>)</a:t>
            </a:r>
            <a:r>
              <a:rPr lang="pl-PL" sz="19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: </a:t>
            </a:r>
            <a:endParaRPr lang="pl-PL" sz="1900" b="1" dirty="0">
              <a:solidFill>
                <a:srgbClr val="FFFFCC"/>
              </a:solidFill>
              <a:latin typeface="Calibri" panose="020F0502020204030204" pitchFamily="34" charset="0"/>
            </a:endParaRPr>
          </a:p>
          <a:p>
            <a:pPr>
              <a:buClr>
                <a:srgbClr val="FFFF00"/>
              </a:buClr>
            </a:pPr>
            <a:r>
              <a:rPr lang="pl-PL" sz="1900" dirty="0" smtClean="0">
                <a:solidFill>
                  <a:srgbClr val="FFFFCC"/>
                </a:solidFill>
                <a:latin typeface="Calibri" panose="020F0502020204030204" pitchFamily="34" charset="0"/>
              </a:rPr>
              <a:t>zakup </a:t>
            </a: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materiałów i surowców do produkcji i usług, a także finansowanie bieżących potrzeb obrotowych, charakterystycznych dla podejmowanej lub prowadzonej działalności gospodarczej,</a:t>
            </a:r>
          </a:p>
          <a:p>
            <a:pPr>
              <a:buClr>
                <a:srgbClr val="FFFF00"/>
              </a:buClr>
            </a:pPr>
            <a:r>
              <a:rPr lang="pl-PL" sz="1900" dirty="0">
                <a:solidFill>
                  <a:srgbClr val="FFFFCC"/>
                </a:solidFill>
                <a:latin typeface="Calibri" panose="020F0502020204030204" pitchFamily="34" charset="0"/>
              </a:rPr>
              <a:t>środki obrotowe (zakup usług i towarów handlowych)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24" y="263785"/>
            <a:ext cx="2783147" cy="796818"/>
          </a:xfrm>
          <a:prstGeom prst="rect">
            <a:avLst/>
          </a:prstGeom>
          <a:scene3d>
            <a:camera prst="orthographicFront"/>
            <a:lightRig rig="threePt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83354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547" y="2297832"/>
            <a:ext cx="9288908" cy="309634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FFFF00"/>
              </a:buClr>
              <a:defRPr/>
            </a:pPr>
            <a:r>
              <a:rPr lang="pl-PL" sz="32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ponad</a:t>
            </a:r>
            <a:r>
              <a:rPr lang="pl-PL" sz="3200" b="1" dirty="0" smtClean="0">
                <a:latin typeface="Calibri" panose="020F0502020204030204" pitchFamily="34" charset="0"/>
              </a:rPr>
              <a:t> </a:t>
            </a:r>
            <a:r>
              <a:rPr lang="pl-PL" sz="32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150 przyznanych pożyczek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pl-PL" sz="32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na terenie całego województwa podkarpackiego</a:t>
            </a:r>
          </a:p>
          <a:p>
            <a:pPr eaLnBrk="1" hangingPunct="1">
              <a:lnSpc>
                <a:spcPct val="150000"/>
              </a:lnSpc>
              <a:buClr>
                <a:srgbClr val="FFFF00"/>
              </a:buClr>
              <a:defRPr/>
            </a:pP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pl-PL" sz="32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ponad</a:t>
            </a:r>
            <a:r>
              <a:rPr lang="pl-PL" sz="3200" b="1" dirty="0" smtClean="0">
                <a:latin typeface="Calibri" panose="020F0502020204030204" pitchFamily="34" charset="0"/>
              </a:rPr>
              <a:t> </a:t>
            </a:r>
            <a:r>
              <a:rPr lang="pl-PL" sz="32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8.500.000 złotych wypłaconych pożyczek</a:t>
            </a:r>
          </a:p>
          <a:p>
            <a:pPr marL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pl-PL" sz="32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24" y="263785"/>
            <a:ext cx="2783147" cy="796818"/>
          </a:xfrm>
          <a:prstGeom prst="rect">
            <a:avLst/>
          </a:prstGeom>
          <a:scene3d>
            <a:camera prst="orthographicFront"/>
            <a:lightRig rig="threePt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327472" y="641647"/>
            <a:ext cx="583264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0799" rIns="0" bIns="50799" numCol="1" anchor="ctr" anchorCtr="1" compatLnSpc="1">
            <a:prstTxWarp prst="textNoShape">
              <a:avLst/>
            </a:prstTxWarp>
          </a:bodyPr>
          <a:lstStyle>
            <a:lvl1pPr algn="ctr" defTabSz="101600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1600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defTabSz="101600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defTabSz="101600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defTabSz="1016000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defTabSz="1016000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defTabSz="1016000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defTabSz="1016000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defTabSz="1016000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pl-PL" sz="4800" b="1" kern="0" dirty="0" smtClean="0">
                <a:solidFill>
                  <a:srgbClr val="FFFFCC"/>
                </a:solidFill>
                <a:latin typeface="Calibri" panose="020F0502020204030204" pitchFamily="34" charset="0"/>
              </a:rPr>
              <a:t>Fundusz Pożyczkowy</a:t>
            </a:r>
            <a:br>
              <a:rPr lang="pl-PL" sz="4800" b="1" kern="0" dirty="0" smtClean="0">
                <a:solidFill>
                  <a:srgbClr val="FFFFCC"/>
                </a:solidFill>
                <a:latin typeface="Calibri" panose="020F0502020204030204" pitchFamily="34" charset="0"/>
              </a:rPr>
            </a:br>
            <a:r>
              <a:rPr lang="pl-PL" sz="4800" b="1" kern="0" dirty="0" smtClean="0">
                <a:solidFill>
                  <a:srgbClr val="FFFFCC"/>
                </a:solidFill>
                <a:latin typeface="Calibri" panose="020F0502020204030204" pitchFamily="34" charset="0"/>
              </a:rPr>
              <a:t>w liczbach</a:t>
            </a:r>
            <a:endParaRPr lang="pl-PL" sz="4800" b="1" kern="0" dirty="0">
              <a:solidFill>
                <a:srgbClr val="FFFFCC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hape 106"/>
          <p:cNvSpPr>
            <a:spLocks noGrp="1"/>
          </p:cNvSpPr>
          <p:nvPr>
            <p:ph type="ctrTitle" idx="4294967295"/>
          </p:nvPr>
        </p:nvSpPr>
        <p:spPr>
          <a:xfrm>
            <a:off x="687512" y="2585864"/>
            <a:ext cx="8636000" cy="758825"/>
          </a:xfrm>
        </p:spPr>
        <p:txBody>
          <a:bodyPr lIns="101582" tIns="101582" rIns="101582" bIns="101582" anchor="b" anchorCtr="0"/>
          <a:lstStyle/>
          <a:p>
            <a:pPr indent="304800" defTabSz="914400" eaLnBrk="1" hangingPunct="1">
              <a:buClr>
                <a:srgbClr val="000000"/>
              </a:buClr>
              <a:defRPr/>
            </a:pPr>
            <a:r>
              <a:rPr lang="pl-PL" sz="60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Dziękuję za uwagę</a:t>
            </a:r>
            <a:r>
              <a:rPr lang="pl-PL" sz="44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74755" name="Shape 107"/>
          <p:cNvSpPr>
            <a:spLocks noGrp="1"/>
          </p:cNvSpPr>
          <p:nvPr>
            <p:ph type="subTitle" idx="4294967295"/>
          </p:nvPr>
        </p:nvSpPr>
        <p:spPr>
          <a:xfrm>
            <a:off x="327472" y="3211815"/>
            <a:ext cx="9505056" cy="3894028"/>
          </a:xfrm>
        </p:spPr>
        <p:txBody>
          <a:bodyPr lIns="101582" tIns="101582" rIns="101582" bIns="101582"/>
          <a:lstStyle/>
          <a:p>
            <a:pPr marL="0" indent="190500" algn="ctr" defTabSz="914400" eaLnBrk="1" hangingPunct="1">
              <a:buFont typeface="Wingdings" pitchFamily="2" charset="2"/>
              <a:buNone/>
              <a:defRPr/>
            </a:pPr>
            <a:endParaRPr lang="pl-PL" sz="400" b="1" dirty="0" smtClean="0">
              <a:solidFill>
                <a:srgbClr val="FFFFCC"/>
              </a:solidFill>
              <a:latin typeface="Calibri" panose="020F0502020204030204" pitchFamily="34" charset="0"/>
            </a:endParaRPr>
          </a:p>
          <a:p>
            <a:pPr marL="0" indent="190500" algn="ctr" defTabSz="914400" eaLnBrk="1" hangingPunct="1">
              <a:buFont typeface="Wingdings" pitchFamily="2" charset="2"/>
              <a:buNone/>
              <a:defRPr/>
            </a:pPr>
            <a:r>
              <a:rPr lang="pl-PL" sz="28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Tarnobrzeska Agencja Rozwoju Regionalnego S.A. </a:t>
            </a:r>
          </a:p>
          <a:p>
            <a:pPr marL="0" indent="190500" algn="ctr" defTabSz="914400" eaLnBrk="1" hangingPunct="1">
              <a:buFont typeface="Wingdings" pitchFamily="2" charset="2"/>
              <a:buNone/>
              <a:defRPr/>
            </a:pPr>
            <a:endParaRPr lang="pl-PL" sz="1000" dirty="0" smtClean="0">
              <a:solidFill>
                <a:srgbClr val="FFFFCC"/>
              </a:solidFill>
              <a:latin typeface="Calibri" panose="020F0502020204030204" pitchFamily="34" charset="0"/>
            </a:endParaRPr>
          </a:p>
          <a:p>
            <a:pPr marL="0" indent="190500" algn="ctr" defTabSz="914400" eaLnBrk="1" hangingPunct="1">
              <a:buNone/>
              <a:defRPr/>
            </a:pPr>
            <a:r>
              <a:rPr lang="pl-PL" sz="24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ul. M. Dąbrowskiej 15</a:t>
            </a:r>
          </a:p>
          <a:p>
            <a:pPr marL="0" indent="190500" algn="ctr" defTabSz="914400" eaLnBrk="1" hangingPunct="1">
              <a:buNone/>
              <a:defRPr/>
            </a:pPr>
            <a:r>
              <a:rPr lang="pl-PL" sz="24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39-400 Tarnobrzeg</a:t>
            </a:r>
          </a:p>
          <a:p>
            <a:pPr marL="0" indent="190500" algn="ctr" defTabSz="914400" eaLnBrk="1" hangingPunct="1">
              <a:buNone/>
              <a:defRPr/>
            </a:pPr>
            <a:r>
              <a:rPr lang="pl-PL" sz="20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/>
            </a:r>
            <a:br>
              <a:rPr lang="pl-PL" sz="2000" b="1" dirty="0" smtClean="0">
                <a:solidFill>
                  <a:srgbClr val="FFFFCC"/>
                </a:solidFill>
                <a:latin typeface="Calibri" panose="020F0502020204030204" pitchFamily="34" charset="0"/>
              </a:rPr>
            </a:br>
            <a:r>
              <a:rPr lang="pl-PL" sz="28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tel. +48 15 822 00 22</a:t>
            </a:r>
          </a:p>
          <a:p>
            <a:pPr marL="0" indent="190500" algn="ctr" defTabSz="914400" eaLnBrk="1" hangingPunct="1">
              <a:buNone/>
              <a:defRPr/>
            </a:pPr>
            <a:r>
              <a:rPr lang="pl-PL" sz="28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e-mail</a:t>
            </a:r>
            <a:r>
              <a:rPr lang="pl-PL" sz="2800" b="1" dirty="0">
                <a:solidFill>
                  <a:srgbClr val="FFFFCC"/>
                </a:solidFill>
                <a:latin typeface="Calibri" panose="020F0502020204030204" pitchFamily="34" charset="0"/>
              </a:rPr>
              <a:t>: </a:t>
            </a:r>
            <a:r>
              <a:rPr lang="pl-PL" sz="2800" b="1" dirty="0" smtClean="0">
                <a:solidFill>
                  <a:srgbClr val="FFFFCC"/>
                </a:solidFill>
                <a:latin typeface="Calibri" panose="020F0502020204030204" pitchFamily="34" charset="0"/>
              </a:rPr>
              <a:t>tarr@tarr.pl  lub  sekretariat@tarr.pl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952" y="209600"/>
            <a:ext cx="5224016" cy="1495643"/>
          </a:xfrm>
          <a:prstGeom prst="rect">
            <a:avLst/>
          </a:prstGeom>
          <a:scene3d>
            <a:camera prst="orthographicFront"/>
            <a:lightRig rig="threePt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marszczki">
  <a:themeElements>
    <a:clrScheme name="Zmarszczki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Zmarszcz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marszczki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marszczki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5280</TotalTime>
  <Words>198</Words>
  <Application>Microsoft Office PowerPoint</Application>
  <PresentationFormat>Niestandardowy</PresentationFormat>
  <Paragraphs>51</Paragraphs>
  <Slides>7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Zmarszczki</vt:lpstr>
      <vt:lpstr>Oferta  Funduszy Pożyczkowych Tarnobrzeskiej Agencji  Rozwoju Regionalnego S.A.  </vt:lpstr>
      <vt:lpstr>Prezentacja programu PowerPoint</vt:lpstr>
      <vt:lpstr>Prezentacja programu PowerPoint</vt:lpstr>
      <vt:lpstr>Prezentacja programu PowerPoint</vt:lpstr>
      <vt:lpstr>Na co mogą zostać przeznaczone środki z pożyczki</vt:lpstr>
      <vt:lpstr>Prezentacja programu PowerPoint</vt:lpstr>
      <vt:lpstr>Dziękuję za uwagę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PC</cp:lastModifiedBy>
  <cp:revision>123</cp:revision>
  <dcterms:created xsi:type="dcterms:W3CDTF">2004-05-06T09:28:21Z</dcterms:created>
  <dcterms:modified xsi:type="dcterms:W3CDTF">2019-03-19T07:32:52Z</dcterms:modified>
</cp:coreProperties>
</file>