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7" r:id="rId10"/>
    <p:sldId id="263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0F28-38DF-475B-BE45-AF41DA286173}" type="datetimeFigureOut">
              <a:rPr lang="pl-PL" smtClean="0"/>
              <a:t>2019-03-19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A2F6-85C5-4D38-895B-7D7E6AFD0B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227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0F28-38DF-475B-BE45-AF41DA286173}" type="datetimeFigureOut">
              <a:rPr lang="pl-PL" smtClean="0"/>
              <a:t>2019-03-19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A2F6-85C5-4D38-895B-7D7E6AFD0B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931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0F28-38DF-475B-BE45-AF41DA286173}" type="datetimeFigureOut">
              <a:rPr lang="pl-PL" smtClean="0"/>
              <a:t>2019-03-19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A2F6-85C5-4D38-895B-7D7E6AFD0B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722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0F28-38DF-475B-BE45-AF41DA286173}" type="datetimeFigureOut">
              <a:rPr lang="pl-PL" smtClean="0"/>
              <a:t>2019-03-19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A2F6-85C5-4D38-895B-7D7E6AFD0B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972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0F28-38DF-475B-BE45-AF41DA286173}" type="datetimeFigureOut">
              <a:rPr lang="pl-PL" smtClean="0"/>
              <a:t>2019-03-19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A2F6-85C5-4D38-895B-7D7E6AFD0B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6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0F28-38DF-475B-BE45-AF41DA286173}" type="datetimeFigureOut">
              <a:rPr lang="pl-PL" smtClean="0"/>
              <a:t>2019-03-19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A2F6-85C5-4D38-895B-7D7E6AFD0B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509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0F28-38DF-475B-BE45-AF41DA286173}" type="datetimeFigureOut">
              <a:rPr lang="pl-PL" smtClean="0"/>
              <a:t>2019-03-19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A2F6-85C5-4D38-895B-7D7E6AFD0B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521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0F28-38DF-475B-BE45-AF41DA286173}" type="datetimeFigureOut">
              <a:rPr lang="pl-PL" smtClean="0"/>
              <a:t>2019-03-19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A2F6-85C5-4D38-895B-7D7E6AFD0B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340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0F28-38DF-475B-BE45-AF41DA286173}" type="datetimeFigureOut">
              <a:rPr lang="pl-PL" smtClean="0"/>
              <a:t>2019-03-19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A2F6-85C5-4D38-895B-7D7E6AFD0B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067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0F28-38DF-475B-BE45-AF41DA286173}" type="datetimeFigureOut">
              <a:rPr lang="pl-PL" smtClean="0"/>
              <a:t>2019-03-19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A2F6-85C5-4D38-895B-7D7E6AFD0B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101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0F28-38DF-475B-BE45-AF41DA286173}" type="datetimeFigureOut">
              <a:rPr lang="pl-PL" smtClean="0"/>
              <a:t>2019-03-19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A2F6-85C5-4D38-895B-7D7E6AFD0B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13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E0F28-38DF-475B-BE45-AF41DA286173}" type="datetimeFigureOut">
              <a:rPr lang="pl-PL" smtClean="0"/>
              <a:t>2019-03-19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CA2F6-85C5-4D38-895B-7D7E6AFD0B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124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os-projekt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003" y="2420888"/>
            <a:ext cx="7142923" cy="2950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1"/>
            <a:ext cx="6702967" cy="5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18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67983" y="1670943"/>
            <a:ext cx="7772400" cy="1470025"/>
          </a:xfrm>
        </p:spPr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Dziękujemy za uwagę.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3645024"/>
            <a:ext cx="6552728" cy="2446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1"/>
            <a:ext cx="6702967" cy="5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47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Operatorzy projektu: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sz="4800" b="1" dirty="0" smtClean="0"/>
          </a:p>
          <a:p>
            <a:r>
              <a:rPr lang="pl-PL" dirty="0" smtClean="0"/>
              <a:t>Wektor Consulting</a:t>
            </a:r>
          </a:p>
          <a:p>
            <a:r>
              <a:rPr lang="pl-PL" dirty="0" smtClean="0"/>
              <a:t>Tarnobrzeska Agencja Rozwoju Regionalnego</a:t>
            </a:r>
          </a:p>
          <a:p>
            <a:r>
              <a:rPr lang="pl-PL" dirty="0" smtClean="0"/>
              <a:t>Stowarzyszenie NIL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5301208"/>
            <a:ext cx="670083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019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Cele projektu i planowane efekty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</a:t>
            </a:r>
            <a:r>
              <a:rPr lang="pl-PL" sz="2400" dirty="0" smtClean="0">
                <a:effectLst/>
              </a:rPr>
              <a:t>rzeszkolenie </a:t>
            </a:r>
            <a:r>
              <a:rPr lang="pl-PL" sz="2400" b="1" dirty="0" smtClean="0">
                <a:effectLst/>
              </a:rPr>
              <a:t>2307 osób</a:t>
            </a:r>
            <a:endParaRPr lang="pl-PL" sz="2400" dirty="0" smtClean="0">
              <a:effectLst/>
            </a:endParaRPr>
          </a:p>
          <a:p>
            <a:endParaRPr lang="pl-PL" sz="2400" dirty="0" smtClean="0">
              <a:effectLst/>
            </a:endParaRPr>
          </a:p>
          <a:p>
            <a:r>
              <a:rPr lang="pl-PL" sz="2400" dirty="0" smtClean="0">
                <a:effectLst/>
              </a:rPr>
              <a:t>Zakładamy, że minimum 924 uczestników podniesie swoje kwalifikacje zawodowe pozytywnie zdając egzaminy.</a:t>
            </a:r>
          </a:p>
          <a:p>
            <a:endParaRPr lang="pl-PL" sz="2400" dirty="0" smtClean="0">
              <a:effectLst/>
            </a:endParaRPr>
          </a:p>
          <a:p>
            <a:r>
              <a:rPr lang="pl-PL" sz="2400" b="1" dirty="0" smtClean="0">
                <a:effectLst/>
              </a:rPr>
              <a:t>Wartość projektu to 9 224 539,50 zł, w tym wkład Funduszy Europejskich 7 840 858,57 zł.</a:t>
            </a:r>
          </a:p>
          <a:p>
            <a:endParaRPr lang="pl-PL" sz="2400" b="1" dirty="0" smtClean="0">
              <a:effectLst/>
            </a:endParaRPr>
          </a:p>
          <a:p>
            <a:r>
              <a:rPr lang="pl-PL" sz="2400" b="1" dirty="0" smtClean="0"/>
              <a:t>Termin Realizacji : </a:t>
            </a:r>
            <a:r>
              <a:rPr lang="pl-PL" sz="2400" dirty="0" smtClean="0"/>
              <a:t>do 31.12.2021</a:t>
            </a:r>
          </a:p>
          <a:p>
            <a:endParaRPr lang="pl-PL" sz="2600" dirty="0" smtClean="0">
              <a:effectLst/>
            </a:endParaRPr>
          </a:p>
          <a:p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877272"/>
            <a:ext cx="670083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847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Grupa docelowa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>
                <a:effectLst/>
              </a:rPr>
              <a:t>Osoby:</a:t>
            </a:r>
          </a:p>
          <a:p>
            <a:pPr>
              <a:buFontTx/>
              <a:buChar char="-"/>
            </a:pPr>
            <a:r>
              <a:rPr lang="pl-PL" dirty="0" smtClean="0">
                <a:effectLst/>
              </a:rPr>
              <a:t>dorosłe (18+) </a:t>
            </a:r>
          </a:p>
          <a:p>
            <a:pPr algn="just">
              <a:buFontTx/>
              <a:buChar char="-"/>
            </a:pPr>
            <a:r>
              <a:rPr lang="pl-PL" dirty="0" smtClean="0">
                <a:effectLst/>
              </a:rPr>
              <a:t>zainteresowane z własnej inicjatywy zdobyciem, uzupełnieniem lub podnoszeniem kwalifikacji zawodowych </a:t>
            </a:r>
            <a:r>
              <a:rPr lang="pl-PL" u="sng" dirty="0" smtClean="0">
                <a:effectLst/>
              </a:rPr>
              <a:t>w szczególności osoby starsze i o niskich kwalifikacjach</a:t>
            </a:r>
            <a:r>
              <a:rPr lang="pl-PL" dirty="0" smtClean="0">
                <a:effectLst/>
              </a:rPr>
              <a:t>, </a:t>
            </a:r>
          </a:p>
          <a:p>
            <a:pPr algn="just">
              <a:buFontTx/>
              <a:buChar char="-"/>
            </a:pPr>
            <a:r>
              <a:rPr lang="pl-PL" dirty="0" smtClean="0">
                <a:effectLst/>
              </a:rPr>
              <a:t>mające miejsce zamieszkania (w rozumieniu Kodeksu Cywilnego), zatrudnienia lub pobierania nauki na terenie danego subregionu, </a:t>
            </a:r>
          </a:p>
          <a:p>
            <a:pPr algn="just">
              <a:buFontTx/>
              <a:buChar char="-"/>
            </a:pPr>
            <a:r>
              <a:rPr lang="pl-PL" dirty="0" smtClean="0">
                <a:effectLst/>
              </a:rPr>
              <a:t>lub spoza subregionu, o ile realizują one wybrany do dofinansowania kurs na terenie objętym projektem oraz zamieszkują (w rozumieniu Kodeksu Cywilnego), pracują lub pobierają naukę na terenie województwa podkarpackiego,</a:t>
            </a:r>
          </a:p>
          <a:p>
            <a:pPr algn="just">
              <a:buFontTx/>
              <a:buChar char="-"/>
            </a:pPr>
            <a:r>
              <a:rPr lang="pl-PL" u="sng" dirty="0" smtClean="0">
                <a:effectLst/>
              </a:rPr>
              <a:t> z wyłączeniem osób fizycznych prowadzących działalność gospodarczą</a:t>
            </a:r>
            <a:r>
              <a:rPr lang="pl-PL" dirty="0" smtClean="0">
                <a:effectLst/>
              </a:rPr>
              <a:t>. </a:t>
            </a: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5733256"/>
            <a:ext cx="670083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41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Zakres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>
                <a:effectLst/>
              </a:rPr>
              <a:t>Uczestnik projektu ma prawo wybrać dowolne szkolenie sklasyfikowane jako zawodowe w Bazie Usług Rozwojowych. </a:t>
            </a:r>
          </a:p>
          <a:p>
            <a:endParaRPr lang="pl-PL" sz="2400" dirty="0" smtClean="0">
              <a:effectLst/>
            </a:endParaRPr>
          </a:p>
          <a:p>
            <a:r>
              <a:rPr lang="pl-PL" sz="2400" dirty="0" smtClean="0">
                <a:effectLst/>
              </a:rPr>
              <a:t>Do ceny szkolenia należy dodać koszt egzaminu jeśli taki nie został uwzględniony w ofercie wykonawcy.</a:t>
            </a:r>
          </a:p>
          <a:p>
            <a:endParaRPr lang="pl-PL" sz="2400" dirty="0" smtClean="0">
              <a:effectLst/>
            </a:endParaRPr>
          </a:p>
          <a:p>
            <a:r>
              <a:rPr lang="pl-PL" sz="2400" dirty="0" smtClean="0"/>
              <a:t>Wymagamy wkładu własnego w wysokości 11% średniej wartości kursu</a:t>
            </a:r>
            <a:r>
              <a:rPr lang="pl-PL" sz="2400" dirty="0" smtClean="0"/>
              <a:t>.</a:t>
            </a:r>
          </a:p>
          <a:p>
            <a:endParaRPr lang="pl-PL" sz="2400" dirty="0" smtClean="0">
              <a:effectLst/>
            </a:endParaRPr>
          </a:p>
          <a:p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042" y="5877272"/>
            <a:ext cx="670083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879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Obszar realizacji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Powiaty: </a:t>
            </a:r>
          </a:p>
          <a:p>
            <a:pPr>
              <a:buFontTx/>
              <a:buChar char="-"/>
            </a:pPr>
            <a:r>
              <a:rPr lang="pl-PL" sz="2800" dirty="0" smtClean="0"/>
              <a:t>mielecki, </a:t>
            </a:r>
          </a:p>
          <a:p>
            <a:pPr>
              <a:buFontTx/>
              <a:buChar char="-"/>
            </a:pPr>
            <a:r>
              <a:rPr lang="pl-PL" sz="2800" dirty="0" smtClean="0"/>
              <a:t>tarnobrzeski (w tym miasto Tarnobrzeg), </a:t>
            </a:r>
          </a:p>
          <a:p>
            <a:pPr>
              <a:buFontTx/>
              <a:buChar char="-"/>
            </a:pPr>
            <a:r>
              <a:rPr lang="pl-PL" sz="2800" dirty="0" smtClean="0"/>
              <a:t>stalowowolski, </a:t>
            </a:r>
          </a:p>
          <a:p>
            <a:pPr>
              <a:buFontTx/>
              <a:buChar char="-"/>
            </a:pPr>
            <a:r>
              <a:rPr lang="pl-PL" sz="2800" dirty="0" smtClean="0"/>
              <a:t>kolbuszowski, </a:t>
            </a:r>
          </a:p>
          <a:p>
            <a:pPr>
              <a:buFontTx/>
              <a:buChar char="-"/>
            </a:pPr>
            <a:r>
              <a:rPr lang="pl-PL" sz="2800" dirty="0" smtClean="0"/>
              <a:t>niżański.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478" y="5373216"/>
            <a:ext cx="670083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583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Baza Usług Rozwojowych</a:t>
            </a: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878" y="5525616"/>
            <a:ext cx="670083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43343"/>
            <a:ext cx="6624736" cy="3724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209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Najpopularniejsze kursy w I naborze wniosków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Operator koparko-ładowarki</a:t>
            </a:r>
          </a:p>
          <a:p>
            <a:r>
              <a:rPr lang="pl-PL" dirty="0"/>
              <a:t>Trener boksu II klasy</a:t>
            </a:r>
          </a:p>
          <a:p>
            <a:r>
              <a:rPr lang="pl-PL" dirty="0" smtClean="0"/>
              <a:t>ADR, </a:t>
            </a:r>
            <a:r>
              <a:rPr lang="pl-PL" dirty="0"/>
              <a:t>przewóz materiałów niebezpiecznych wszystkie klasy</a:t>
            </a:r>
          </a:p>
          <a:p>
            <a:r>
              <a:rPr lang="pl-PL" dirty="0"/>
              <a:t>Prawo jazdy kat. C, D, C+E, kwalifikacja wstępna</a:t>
            </a:r>
          </a:p>
          <a:p>
            <a:r>
              <a:rPr lang="pl-PL" dirty="0"/>
              <a:t>Handel internetowy </a:t>
            </a:r>
            <a:endParaRPr lang="pl-PL" dirty="0"/>
          </a:p>
          <a:p>
            <a:r>
              <a:rPr lang="pl-PL" dirty="0" smtClean="0"/>
              <a:t>ADR </a:t>
            </a:r>
            <a:r>
              <a:rPr lang="pl-PL" dirty="0"/>
              <a:t>przewóz materiałów niebezpiecznych wszystkie klasy</a:t>
            </a:r>
          </a:p>
          <a:p>
            <a:r>
              <a:rPr lang="pl-PL" dirty="0"/>
              <a:t>Wózek widłowy</a:t>
            </a:r>
          </a:p>
          <a:p>
            <a:r>
              <a:rPr lang="pl-PL" dirty="0"/>
              <a:t>Kurs nurkowania</a:t>
            </a:r>
          </a:p>
          <a:p>
            <a:r>
              <a:rPr lang="pl-PL" dirty="0"/>
              <a:t>Studia podyplomowe</a:t>
            </a:r>
          </a:p>
          <a:p>
            <a:r>
              <a:rPr lang="pl-PL" dirty="0" smtClean="0"/>
              <a:t>Florystyka</a:t>
            </a:r>
            <a:endParaRPr lang="pl-PL" dirty="0"/>
          </a:p>
          <a:p>
            <a:endParaRPr lang="pl-P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805264"/>
            <a:ext cx="670083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251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/>
          <a:lstStyle/>
          <a:p>
            <a:r>
              <a:rPr lang="pl-PL" dirty="0" smtClean="0">
                <a:hlinkClick r:id="rId2"/>
              </a:rPr>
              <a:t>www.cos-projekt.pl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3200" dirty="0"/>
              <a:t>https://uslugirozwojowe.parp.gov.pl</a:t>
            </a:r>
            <a:r>
              <a:rPr lang="pl-PL" sz="3200" dirty="0" smtClean="0"/>
              <a:t>/</a:t>
            </a:r>
            <a:br>
              <a:rPr lang="pl-PL" sz="3200" dirty="0" smtClean="0"/>
            </a:br>
            <a:endParaRPr lang="pl-PL" sz="3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301208"/>
            <a:ext cx="6700085" cy="56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21219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254</Words>
  <Application>Microsoft Office PowerPoint</Application>
  <PresentationFormat>Pokaz na ekranie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Prezentacja programu PowerPoint</vt:lpstr>
      <vt:lpstr>  Operatorzy projektu: </vt:lpstr>
      <vt:lpstr>Cele projektu i planowane efekty</vt:lpstr>
      <vt:lpstr>Grupa docelowa </vt:lpstr>
      <vt:lpstr>Zakres projektu</vt:lpstr>
      <vt:lpstr>Obszar realizacji </vt:lpstr>
      <vt:lpstr>Baza Usług Rozwojowych</vt:lpstr>
      <vt:lpstr>Najpopularniejsze kursy w I naborze wniosków</vt:lpstr>
      <vt:lpstr>www.cos-projekt.pl  https://uslugirozwojowe.parp.gov.pl/ </vt:lpstr>
      <vt:lpstr> Dziękujemy za uwagę.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Admin 3</dc:creator>
  <cp:lastModifiedBy>Admin 3</cp:lastModifiedBy>
  <cp:revision>7</cp:revision>
  <dcterms:created xsi:type="dcterms:W3CDTF">2019-02-11T07:56:56Z</dcterms:created>
  <dcterms:modified xsi:type="dcterms:W3CDTF">2019-03-19T08:28:11Z</dcterms:modified>
</cp:coreProperties>
</file>