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9" r:id="rId3"/>
    <p:sldId id="283" r:id="rId4"/>
    <p:sldId id="291" r:id="rId5"/>
    <p:sldId id="284" r:id="rId6"/>
    <p:sldId id="292" r:id="rId7"/>
    <p:sldId id="293" r:id="rId8"/>
    <p:sldId id="288" r:id="rId9"/>
    <p:sldId id="289" r:id="rId10"/>
    <p:sldId id="290" r:id="rId11"/>
    <p:sldId id="285" r:id="rId12"/>
    <p:sldId id="286" r:id="rId13"/>
    <p:sldId id="287" r:id="rId14"/>
    <p:sldId id="294" r:id="rId15"/>
    <p:sldId id="271" r:id="rId16"/>
  </p:sldIdLst>
  <p:sldSz cx="12192000" cy="6858000"/>
  <p:notesSz cx="10234613" cy="70993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D6D0C"/>
    <a:srgbClr val="003399"/>
    <a:srgbClr val="0033CC"/>
    <a:srgbClr val="B5DCC9"/>
    <a:srgbClr val="006600"/>
    <a:srgbClr val="00CC00"/>
    <a:srgbClr val="33CC33"/>
    <a:srgbClr val="C5F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7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="" xmlns:a16="http://schemas.microsoft.com/office/drawing/2014/main" id="{B8ADD051-D4BE-4260-8DD1-0E27BA12D0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10CDCAD0-8EC3-4E14-95C7-89C1709CDF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453FE0-CEA2-4F2C-B9EB-FD3D38D90EC0}" type="datetimeFigureOut">
              <a:rPr lang="pl-PL"/>
              <a:pPr>
                <a:defRPr/>
              </a:pPr>
              <a:t>2019-03-18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6E130642-DF8B-44A8-A61A-A51A377761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560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F13BEFD-9851-4812-B2D1-224E74F6D2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7550" y="6742113"/>
            <a:ext cx="4435475" cy="357187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2544ECE-7024-41A3-AA15-26447E3F02E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040190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="" xmlns:a16="http://schemas.microsoft.com/office/drawing/2014/main" id="{E31FBE6F-C68F-4E67-8E74-841BFD1BD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860FCB66-4616-4EB6-B870-61628702885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3B2F8F-8F5D-4422-9219-2821857CC79F}" type="datetimeFigureOut">
              <a:rPr lang="pl-PL"/>
              <a:pPr>
                <a:defRPr/>
              </a:pPr>
              <a:t>2019-03-18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="" xmlns:a16="http://schemas.microsoft.com/office/drawing/2014/main" id="{233D932C-4282-48FB-8529-E626E7A07E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89263" y="887413"/>
            <a:ext cx="4256087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="" xmlns:a16="http://schemas.microsoft.com/office/drawing/2014/main" id="{44334E58-BE66-412D-ABE5-F0BA04F60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23938" y="3416300"/>
            <a:ext cx="8186737" cy="2795588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A9506C8E-96BF-4995-AE9D-5CA23D5D57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560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późn. zm.).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E188C3BA-1FCB-4FCF-9F77-DA7B89233A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5475" cy="355600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698BCE-FCDC-48B6-A9C3-EFC174985C6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961016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944104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612770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604243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075048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20832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901163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729621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158909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094049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890803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832020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186160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184944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259018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3911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jpg(RGB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513" y="0"/>
            <a:ext cx="1106487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dtytuł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BB0D962-A94D-422D-9406-D3A244CC1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="" xmlns:a16="http://schemas.microsoft.com/office/drawing/2014/main" id="{3858C6B6-D854-40A6-8C89-7B9EAAAB3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="" xmlns:a16="http://schemas.microsoft.com/office/drawing/2014/main" id="{0E891156-F4FB-415B-BF0F-A54834FA9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późn. zm.).</a:t>
            </a:r>
            <a:endParaRPr lang="pl-PL" dirty="0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="" xmlns:a16="http://schemas.microsoft.com/office/drawing/2014/main" id="{6E4DB46D-95BC-4B09-8C20-AD4C1A45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AD60D-9994-4F55-BB64-09182D245F5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9985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55592DE8-7436-4534-8928-7920F128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836C5A99-A2CF-4361-A980-62BF828DD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późn. zm.).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85A47329-8D49-4238-9AD3-DF4232E1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2E719-EE83-4DF1-893E-AC8D73DFFD1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5057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AC55347A-3321-47C8-9248-4E5BF6F00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461F626B-2B37-4AB8-A3FD-4572CC3B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późn. zm.).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BB558BE7-BFA2-485B-B8A4-BF33D01C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Aldona Napieracz </a:t>
            </a:r>
            <a:fld id="{3245CD28-F70E-48BD-9E3E-55CF650EB21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6920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20855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E873EF73-F922-466B-A270-3C3D777C8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DAD75B21-FCAB-4253-BF86-84E94C2FC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późn. zm.).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5A46FB81-681A-4533-BAD8-E90A967F0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56E0C-15A4-47D5-8DDA-3D766088199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074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3DF73984-303B-4808-9185-2BF2E7F3A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36C90FE4-291C-4C83-989B-CFBFE55B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późn. zm.).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CF32A0D6-81E5-40CE-BFF8-818596508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4245C-66FC-4D27-851E-3D95FFF67F2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2289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D2A25344-50CE-4106-A310-8F77170B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48D9EC45-A982-4F6C-90B4-199B3D19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późn. zm.).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ED6AAB9C-2EB5-4181-A63E-42D6BF9DC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7F2D-FD3E-407C-9CDB-9B405D77BBD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4363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9DA27383-3C22-41DE-AD8E-4D3CA24E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36098B3C-C64F-48F3-9073-FBA2618B0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późn. zm.).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9C8EADE6-FF2D-4A5C-B5CC-3E821765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11B5C-BED6-4338-B09C-6F676EA0A95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9960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4">
            <a:extLst>
              <a:ext uri="{FF2B5EF4-FFF2-40B4-BE49-F238E27FC236}">
                <a16:creationId xmlns="" xmlns:a16="http://schemas.microsoft.com/office/drawing/2014/main" id="{43E832DD-9A0E-4FE5-914B-0BC37319DDAB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719138"/>
          <a:ext cx="8128000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r>
                        <a:rPr lang="pl-PL" sz="1800" b="1" dirty="0">
                          <a:solidFill>
                            <a:schemeClr val="tx1"/>
                          </a:solidFill>
                        </a:rPr>
                        <a:t>DDDD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pl-PL" sz="1800" b="1" dirty="0">
                          <a:solidFill>
                            <a:schemeClr val="tx1"/>
                          </a:solidFill>
                        </a:rPr>
                        <a:t>DDDD</a:t>
                      </a:r>
                    </a:p>
                  </a:txBody>
                  <a:tcPr marT="45798" marB="4579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pl-PL" sz="1400" b="0" dirty="0" err="1">
                          <a:solidFill>
                            <a:schemeClr val="tx1"/>
                          </a:solidFill>
                        </a:rPr>
                        <a:t>zxcxcxcx</a:t>
                      </a:r>
                      <a:endParaRPr lang="pl-PL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pl-PL" sz="1400" b="0" dirty="0" err="1">
                          <a:solidFill>
                            <a:schemeClr val="tx1"/>
                          </a:solidFill>
                        </a:rPr>
                        <a:t>vbvbvbvb</a:t>
                      </a:r>
                      <a:endParaRPr lang="pl-PL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ymbol zastępczy daty 1">
            <a:extLst>
              <a:ext uri="{FF2B5EF4-FFF2-40B4-BE49-F238E27FC236}">
                <a16:creationId xmlns="" xmlns:a16="http://schemas.microsoft.com/office/drawing/2014/main" id="{97F41A18-81FB-45D9-8926-27FE58595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2">
            <a:extLst>
              <a:ext uri="{FF2B5EF4-FFF2-40B4-BE49-F238E27FC236}">
                <a16:creationId xmlns="" xmlns:a16="http://schemas.microsoft.com/office/drawing/2014/main" id="{0184DB9B-B72D-42BC-B704-21F6AD87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późn. zm.).</a:t>
            </a:r>
          </a:p>
        </p:txBody>
      </p:sp>
      <p:sp>
        <p:nvSpPr>
          <p:cNvPr id="5" name="Symbol zastępczy numeru slajdu 3">
            <a:extLst>
              <a:ext uri="{FF2B5EF4-FFF2-40B4-BE49-F238E27FC236}">
                <a16:creationId xmlns="" xmlns:a16="http://schemas.microsoft.com/office/drawing/2014/main" id="{845DAA77-AC6E-4CDE-B9BE-7AD64DA96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0CAF8-27C1-4C19-A118-EFD76EA558C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2459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DEF60238-095F-4E4C-908E-295BF1CD7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D62F3DEB-F75A-4ABE-AC6B-505ACE484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późn. zm.).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A2AF2737-C9E4-4CF9-903F-B25DE9BC8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6F837-D9AC-4E40-B9BE-B3FB74023EE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1724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305BEF8F-82B5-497E-AB35-0E7C494E2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08469778-0977-4EDA-A6C3-A8547CBC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późn. zm.).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3AFE6606-AFD0-4DBA-AF18-068B37045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733CF-316E-4639-9A18-CAF7F7DFF9B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5557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Edytuj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0CB8092F-26E9-4B22-A877-CC91184DC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4E01486E-C583-4FE6-ABA3-6F548BB0C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*Rozporządzenie Ministra i Rolnictwa i Rozwoju Wsi z dnia 23 października 2015 roku w sprawie szczegółowych warunków i trybu przyznawania, wypłaty oraz zwrotu pomocy finansowej na operacje typu "Restrukturyzacja małych gospodarstw" w ramach poddziałania "Pomoc na rozpoczęcie działalności gospodarczej na rzecz rozwoju małych gospodarstw" objętego Programem Rozwoju Obszarów Wiejskich na lata 2014 - 2020  (Dz. U. z 2015 r. poz. 1813 z późn. zm.).</a:t>
            </a:r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554D8E5-E149-4CA9-A250-20A4F9DED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B5394F9-245C-4E59-B77F-2600FCEEC81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1031" name="Picture 3" descr="LOGO jpg(RGB)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513" y="0"/>
            <a:ext cx="1106487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00E0C90F-4940-4994-9A3F-6D7C5424D859}"/>
              </a:ext>
            </a:extLst>
          </p:cNvPr>
          <p:cNvSpPr/>
          <p:nvPr/>
        </p:nvSpPr>
        <p:spPr>
          <a:xfrm>
            <a:off x="-83127" y="136314"/>
            <a:ext cx="12192000" cy="584775"/>
          </a:xfrm>
          <a:prstGeom prst="rect">
            <a:avLst/>
          </a:prstGeom>
          <a:solidFill>
            <a:srgbClr val="C5FFD8">
              <a:alpha val="90000"/>
            </a:srgbClr>
          </a:solidFill>
          <a:ln>
            <a:noFill/>
          </a:ln>
          <a:effectLst>
            <a:outerShdw blurRad="203200" dist="63500" dir="5400000" sx="1000" sy="1000" algn="t" rotWithShape="0">
              <a:prstClr val="black"/>
            </a:outerShdw>
            <a:softEdge rad="63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Premie dla młodych rolników</a:t>
            </a:r>
            <a:endParaRPr lang="pl-PL" sz="3200" b="1" dirty="0">
              <a:solidFill>
                <a:srgbClr val="003399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DB76587B-0306-4B6E-BD33-6CE4A0E6A37A}"/>
              </a:ext>
            </a:extLst>
          </p:cNvPr>
          <p:cNvSpPr/>
          <p:nvPr/>
        </p:nvSpPr>
        <p:spPr>
          <a:xfrm>
            <a:off x="6826827" y="4733166"/>
            <a:ext cx="5278582" cy="1186607"/>
          </a:xfrm>
          <a:prstGeom prst="rect">
            <a:avLst/>
          </a:prstGeom>
          <a:solidFill>
            <a:srgbClr val="AAFCC7"/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NABÓR WNIOSKÓW </a:t>
            </a:r>
          </a:p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zgodnie z obowiązującym harmonogramem</a:t>
            </a:r>
          </a:p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 2019 r.</a:t>
            </a: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DC865A04-F184-4B03-B88D-499427F1676C}"/>
              </a:ext>
            </a:extLst>
          </p:cNvPr>
          <p:cNvSpPr/>
          <p:nvPr/>
        </p:nvSpPr>
        <p:spPr>
          <a:xfrm>
            <a:off x="1252538" y="1111250"/>
            <a:ext cx="9521825" cy="52387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Instruktaż dla beneficjenta działania 6.1 PROW 2014-2020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096C0274-86B2-4001-85F2-B243B6E1F9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5" t="6479" r="5005" b="7074"/>
          <a:stretch/>
        </p:blipFill>
        <p:spPr>
          <a:xfrm>
            <a:off x="228600" y="1974532"/>
            <a:ext cx="6941127" cy="4623954"/>
          </a:xfrm>
          <a:prstGeom prst="rect">
            <a:avLst/>
          </a:prstGeom>
          <a:noFill/>
          <a:effectLst>
            <a:glow>
              <a:schemeClr val="accent1"/>
            </a:glow>
            <a:softEdge rad="190500"/>
          </a:effectLst>
        </p:spPr>
      </p:pic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2D990CED-4FFF-400B-A839-A024A22210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24856" r="28324" b="11086"/>
          <a:stretch/>
        </p:blipFill>
        <p:spPr>
          <a:xfrm>
            <a:off x="5572990" y="1817736"/>
            <a:ext cx="6619010" cy="2672654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15371" name="Picture 3" descr="LOGO jpg(RGB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513" y="0"/>
            <a:ext cx="1106487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8">
            <a:extLst>
              <a:ext uri="{FF2B5EF4-FFF2-40B4-BE49-F238E27FC236}">
                <a16:creationId xmlns="" xmlns:a16="http://schemas.microsoft.com/office/drawing/2014/main" id="{E25C5305-3190-403B-A2C2-D8F7A889C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70638"/>
            <a:ext cx="1219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1100" dirty="0">
                <a:latin typeface="+mn-lt"/>
              </a:rPr>
              <a:t>*</a:t>
            </a:r>
            <a:r>
              <a:rPr lang="pl-PL" sz="11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Rozporządzenie Ministra Rolnictwa i Rozwoju Wsi z dnia 13 lipca 2015 roku </a:t>
            </a:r>
            <a:r>
              <a:rPr lang="pl-PL" sz="1100" i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w sprawie szczegółowych warunków i trybu przyznawania, wypłaty oraz zwrotu pomocy finansowej na operacje typu „Premie dla młodych rolników” w ramach poddziałania „Pomoc w rozpoczęciu działalności gospodarczej na rzecz młodych rolników” objętego PROW na lata 2014-2020 (Dz. U. 2015 poz. 982)</a:t>
            </a:r>
            <a:endParaRPr lang="pl-PL" sz="1100" dirty="0">
              <a:latin typeface="+mn-lt"/>
              <a:ea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l-PL" altLang="pl-PL" sz="1200" dirty="0"/>
          </a:p>
        </p:txBody>
      </p:sp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1D1F3F2E-8439-4084-9CDF-F7D7509FFDD2}"/>
              </a:ext>
            </a:extLst>
          </p:cNvPr>
          <p:cNvCxnSpPr>
            <a:cxnSpLocks/>
          </p:cNvCxnSpPr>
          <p:nvPr/>
        </p:nvCxnSpPr>
        <p:spPr>
          <a:xfrm>
            <a:off x="250825" y="6283325"/>
            <a:ext cx="11712575" cy="0"/>
          </a:xfrm>
          <a:prstGeom prst="line">
            <a:avLst/>
          </a:prstGeom>
          <a:ln w="158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E1EDA92D-6787-44CA-9B58-C482A553C474}"/>
              </a:ext>
            </a:extLst>
          </p:cNvPr>
          <p:cNvSpPr/>
          <p:nvPr/>
        </p:nvSpPr>
        <p:spPr>
          <a:xfrm>
            <a:off x="462395" y="1192736"/>
            <a:ext cx="10749396" cy="46277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1500" dirty="0"/>
              <a:t>Powierzchnia UR w gospodarstwie – </a:t>
            </a:r>
            <a:r>
              <a:rPr lang="pl-PL" sz="1500" dirty="0">
                <a:solidFill>
                  <a:srgbClr val="0D6D0C"/>
                </a:solidFill>
              </a:rPr>
              <a:t>do 7 pkt </a:t>
            </a:r>
            <a:r>
              <a:rPr lang="pl-PL" sz="1500" strike="sngStrike" dirty="0"/>
              <a:t>do 5 pkt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1500" dirty="0"/>
              <a:t>Kwalifikacje zawodowe młodego rolnika – od 2 do 5 pkt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1500" strike="sngStrike" dirty="0"/>
              <a:t>Rodzaj planowanej produkcji: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500" strike="sngStrike" dirty="0"/>
              <a:t>uczestnictwo w unijnym lub krajowym systemie jakości – od 2 do 4 pkt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500" strike="sngStrike" dirty="0"/>
              <a:t>uprawa roślin wysokobiałkowych – 2 pkt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1500" dirty="0"/>
              <a:t>Kompleksowość biznesplanu 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500" dirty="0"/>
              <a:t>inwestycje  budowlane związane z działalnością rolniczą – </a:t>
            </a:r>
            <a:r>
              <a:rPr lang="pl-PL" sz="1500" dirty="0">
                <a:solidFill>
                  <a:srgbClr val="0D6D0C"/>
                </a:solidFill>
              </a:rPr>
              <a:t>3 pkt </a:t>
            </a:r>
            <a:r>
              <a:rPr lang="pl-PL" sz="1500" strike="sngStrike" dirty="0"/>
              <a:t>2 pkt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500" strike="sngStrike" dirty="0"/>
              <a:t>udział w szkoleniach, korzystanie z usług doradczych – od 0,5 do 2 pkt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500" dirty="0"/>
              <a:t>udział w zorganizowanych formach współpracy producentów rolnych – </a:t>
            </a:r>
            <a:r>
              <a:rPr lang="pl-PL" sz="1500" dirty="0">
                <a:solidFill>
                  <a:srgbClr val="0D6D0C"/>
                </a:solidFill>
              </a:rPr>
              <a:t>1 pkt </a:t>
            </a:r>
            <a:r>
              <a:rPr lang="pl-PL" sz="1500" strike="sngStrike" dirty="0"/>
              <a:t>2 pkt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500" dirty="0"/>
              <a:t>przygotowanie do sprzedaży produktów rolnych wytwarzanych w gospodarstwie – 1 pkt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1500" dirty="0"/>
              <a:t>przetwarzanie produktów rolnych wytwarzanych w gospodarstwie – </a:t>
            </a:r>
            <a:r>
              <a:rPr lang="pl-PL" sz="1500" dirty="0">
                <a:solidFill>
                  <a:srgbClr val="0D6D0C"/>
                </a:solidFill>
              </a:rPr>
              <a:t>1 pkt </a:t>
            </a:r>
            <a:r>
              <a:rPr lang="pl-PL" sz="1500" strike="sngStrike" dirty="0"/>
              <a:t>2 pkt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="" xmlns:a16="http://schemas.microsoft.com/office/drawing/2014/main" id="{0DF5EF9A-E658-409E-B70C-3904837CD6DD}"/>
              </a:ext>
            </a:extLst>
          </p:cNvPr>
          <p:cNvSpPr/>
          <p:nvPr/>
        </p:nvSpPr>
        <p:spPr>
          <a:xfrm>
            <a:off x="-41563" y="84360"/>
            <a:ext cx="11159836" cy="523220"/>
          </a:xfrm>
          <a:prstGeom prst="rect">
            <a:avLst/>
          </a:prstGeom>
          <a:solidFill>
            <a:srgbClr val="C5FFD8">
              <a:alpha val="85000"/>
            </a:srgbClr>
          </a:solidFill>
          <a:ln>
            <a:noFill/>
          </a:ln>
          <a:effectLst>
            <a:outerShdw blurRad="203200" dist="63500" dir="5400000" sx="1000" sy="1000" algn="t" rotWithShape="0">
              <a:prstClr val="black"/>
            </a:outerShdw>
            <a:softEdge rad="508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l-PL" sz="2800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pl-PL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Premie dla młodych rolników</a:t>
            </a:r>
          </a:p>
        </p:txBody>
      </p:sp>
      <p:sp>
        <p:nvSpPr>
          <p:cNvPr id="33800" name="Prostokąt 14"/>
          <p:cNvSpPr>
            <a:spLocks noChangeArrowheads="1"/>
          </p:cNvSpPr>
          <p:nvPr/>
        </p:nvSpPr>
        <p:spPr bwMode="auto">
          <a:xfrm>
            <a:off x="250825" y="844550"/>
            <a:ext cx="5707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000" b="1">
                <a:solidFill>
                  <a:srgbClr val="003399"/>
                </a:solidFill>
              </a:rPr>
              <a:t>8. Konkurs, min. 8 punktów – kryteria wyboru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="" xmlns:a16="http://schemas.microsoft.com/office/drawing/2014/main" id="{C96751A5-4732-48CF-A5B4-8C4A61C12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428" y="1620854"/>
            <a:ext cx="2871465" cy="1975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8">
            <a:extLst>
              <a:ext uri="{FF2B5EF4-FFF2-40B4-BE49-F238E27FC236}">
                <a16:creationId xmlns="" xmlns:a16="http://schemas.microsoft.com/office/drawing/2014/main" id="{E25C5305-3190-403B-A2C2-D8F7A889C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70638"/>
            <a:ext cx="1219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1100" dirty="0">
                <a:latin typeface="+mn-lt"/>
              </a:rPr>
              <a:t>*</a:t>
            </a:r>
            <a:r>
              <a:rPr lang="pl-PL" sz="11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Rozporządzenie Ministra Rolnictwa i Rozwoju Wsi z dnia 13 lipca 2015 roku </a:t>
            </a:r>
            <a:r>
              <a:rPr lang="pl-PL" sz="1100" i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w sprawie szczegółowych warunków i trybu przyznawania, wypłaty oraz zwrotu pomocy finansowej na operacje typu „Premie dla młodych rolników” w ramach poddziałania „Pomoc w rozpoczęciu działalności gospodarczej na rzecz młodych rolników” objętego PROW na lata 2014-2020 (Dz. U. 2015 poz. 982)</a:t>
            </a:r>
            <a:endParaRPr lang="pl-PL" sz="1100" dirty="0">
              <a:latin typeface="+mn-lt"/>
              <a:ea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l-PL" altLang="pl-PL" sz="1200" dirty="0"/>
          </a:p>
        </p:txBody>
      </p:sp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1D1F3F2E-8439-4084-9CDF-F7D7509FFDD2}"/>
              </a:ext>
            </a:extLst>
          </p:cNvPr>
          <p:cNvCxnSpPr>
            <a:cxnSpLocks/>
          </p:cNvCxnSpPr>
          <p:nvPr/>
        </p:nvCxnSpPr>
        <p:spPr>
          <a:xfrm>
            <a:off x="250825" y="6283325"/>
            <a:ext cx="11712575" cy="0"/>
          </a:xfrm>
          <a:prstGeom prst="line">
            <a:avLst/>
          </a:prstGeom>
          <a:ln w="158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4CB36BB8-FE67-4128-8BEA-57561A61C795}"/>
              </a:ext>
            </a:extLst>
          </p:cNvPr>
          <p:cNvSpPr/>
          <p:nvPr/>
        </p:nvSpPr>
        <p:spPr>
          <a:xfrm>
            <a:off x="399184" y="1244634"/>
            <a:ext cx="10719089" cy="45935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sz="1500" dirty="0"/>
              <a:t>Wpływ na realizację celów przekrojowych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500" strike="sngStrike" dirty="0"/>
              <a:t>udział zbóż w strukturze zasiewów  (≤66%) – 0,5 pkt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500" dirty="0"/>
              <a:t>plan nawozowy z uwzględnieniem analizy chemicznej gleby – 2 pkt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500" dirty="0"/>
              <a:t>inwestycje w zakresie ochrony środowiska i klimatu – max 5 pkt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sz="1500" strike="sngStrike" dirty="0"/>
              <a:t>Innowacyjność - max 2 pkt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500" strike="sngStrike" dirty="0"/>
              <a:t>postęp biologiczny – 1 pkt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500" strike="sngStrike" dirty="0"/>
              <a:t>organizacja produkcji – 1 pkt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500" strike="sngStrike" dirty="0"/>
              <a:t>nowoczesne technologie produkcji – 1 pkt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500" strike="sngStrike" dirty="0"/>
              <a:t>innowacyjny produkt – 1 pkt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sz="1500" dirty="0"/>
              <a:t>Różnica wieku pomiędzy przekazującym gospodarstwo, a młodym rolnikiem – </a:t>
            </a:r>
            <a:r>
              <a:rPr lang="pl-PL" sz="1500" dirty="0">
                <a:solidFill>
                  <a:srgbClr val="0D6D0C"/>
                </a:solidFill>
              </a:rPr>
              <a:t>od 2 do 4 pkt </a:t>
            </a:r>
            <a:r>
              <a:rPr lang="pl-PL" sz="1500" strike="sngStrike" dirty="0"/>
              <a:t>od 1 do 2 pkt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l-PL" sz="1500" dirty="0"/>
              <a:t>Przejmowanie gospodarstwa w całości - 3 pkt </a:t>
            </a:r>
            <a:br>
              <a:rPr lang="pl-PL" sz="1500" dirty="0"/>
            </a:br>
            <a:r>
              <a:rPr lang="pl-PL" sz="1500" dirty="0"/>
              <a:t>(tzn. przejęcie wszystkich użytków rolnych wchodzących w skład gospodarstwa; własnością przekazującego lub w jego posiadaniu mogą pozostać użytki rolne o powierzchni nie większej niż 0,5 ha)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="" xmlns:a16="http://schemas.microsoft.com/office/drawing/2014/main" id="{60E45816-D044-42A3-9142-4FF1239FA485}"/>
              </a:ext>
            </a:extLst>
          </p:cNvPr>
          <p:cNvSpPr/>
          <p:nvPr/>
        </p:nvSpPr>
        <p:spPr>
          <a:xfrm>
            <a:off x="-41563" y="84360"/>
            <a:ext cx="11159836" cy="523220"/>
          </a:xfrm>
          <a:prstGeom prst="rect">
            <a:avLst/>
          </a:prstGeom>
          <a:solidFill>
            <a:srgbClr val="C5FFD8">
              <a:alpha val="85000"/>
            </a:srgbClr>
          </a:solidFill>
          <a:ln>
            <a:noFill/>
          </a:ln>
          <a:effectLst>
            <a:outerShdw blurRad="203200" dist="63500" dir="5400000" sx="1000" sy="1000" algn="t" rotWithShape="0">
              <a:prstClr val="black"/>
            </a:outerShdw>
            <a:softEdge rad="508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l-PL" sz="2800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pl-PL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Premie dla młodych rolników</a:t>
            </a:r>
          </a:p>
        </p:txBody>
      </p:sp>
      <p:sp>
        <p:nvSpPr>
          <p:cNvPr id="35848" name="Prostokąt 14"/>
          <p:cNvSpPr>
            <a:spLocks noChangeArrowheads="1"/>
          </p:cNvSpPr>
          <p:nvPr/>
        </p:nvSpPr>
        <p:spPr bwMode="auto">
          <a:xfrm>
            <a:off x="250825" y="844550"/>
            <a:ext cx="5707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000" b="1">
                <a:solidFill>
                  <a:srgbClr val="003399"/>
                </a:solidFill>
              </a:rPr>
              <a:t>8. Konkurs, min. 8 punktów – kryteria wyboru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6764C2AC-D251-48C8-B0BD-51C4F5F35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428" y="1620854"/>
            <a:ext cx="2871465" cy="1975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8">
            <a:extLst>
              <a:ext uri="{FF2B5EF4-FFF2-40B4-BE49-F238E27FC236}">
                <a16:creationId xmlns="" xmlns:a16="http://schemas.microsoft.com/office/drawing/2014/main" id="{E25C5305-3190-403B-A2C2-D8F7A889C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70638"/>
            <a:ext cx="1219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1100" dirty="0">
                <a:latin typeface="+mn-lt"/>
              </a:rPr>
              <a:t>*</a:t>
            </a:r>
            <a:r>
              <a:rPr lang="pl-PL" sz="11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Rozporządzenie Ministra Rolnictwa i Rozwoju Wsi z dnia 13 lipca 2015 roku </a:t>
            </a:r>
            <a:r>
              <a:rPr lang="pl-PL" sz="1100" i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w sprawie szczegółowych warunków i trybu przyznawania, wypłaty oraz zwrotu pomocy finansowej na operacje typu „Premie dla młodych rolników” w ramach poddziałania „Pomoc w rozpoczęciu działalności gospodarczej na rzecz młodych rolników” objętego PROW na lata 2014-2020 (Dz. U. 2015 poz. 982)</a:t>
            </a:r>
            <a:endParaRPr lang="pl-PL" sz="1100" dirty="0">
              <a:latin typeface="+mn-lt"/>
              <a:ea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l-PL" altLang="pl-PL" sz="1200" dirty="0"/>
          </a:p>
        </p:txBody>
      </p:sp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1D1F3F2E-8439-4084-9CDF-F7D7509FFDD2}"/>
              </a:ext>
            </a:extLst>
          </p:cNvPr>
          <p:cNvCxnSpPr>
            <a:cxnSpLocks/>
          </p:cNvCxnSpPr>
          <p:nvPr/>
        </p:nvCxnSpPr>
        <p:spPr>
          <a:xfrm>
            <a:off x="250825" y="6283325"/>
            <a:ext cx="11712575" cy="0"/>
          </a:xfrm>
          <a:prstGeom prst="line">
            <a:avLst/>
          </a:prstGeom>
          <a:ln w="158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F3DC732-43E9-4039-9858-5825CF966516}"/>
              </a:ext>
            </a:extLst>
          </p:cNvPr>
          <p:cNvSpPr/>
          <p:nvPr/>
        </p:nvSpPr>
        <p:spPr>
          <a:xfrm>
            <a:off x="463419" y="1504269"/>
            <a:ext cx="10835951" cy="32855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defRPr/>
            </a:pPr>
            <a:r>
              <a:rPr lang="pl-PL" sz="1500" dirty="0"/>
              <a:t>Ogłoszenie naboru – 30 dni przed terminem składania wniosków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defRPr/>
            </a:pPr>
            <a:r>
              <a:rPr lang="pl-PL" sz="1500" dirty="0"/>
              <a:t>Nabór </a:t>
            </a:r>
            <a:r>
              <a:rPr lang="pl-PL" sz="1500" dirty="0" err="1"/>
              <a:t>WoPP</a:t>
            </a:r>
            <a:r>
              <a:rPr lang="pl-PL" sz="1500" dirty="0"/>
              <a:t> – 14 - 30 dni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defRPr/>
            </a:pPr>
            <a:r>
              <a:rPr lang="pl-PL" sz="1500" dirty="0"/>
              <a:t>Ranking wniosków – minimum </a:t>
            </a:r>
            <a:r>
              <a:rPr lang="pl-PL" sz="1500" strike="sngStrike" dirty="0"/>
              <a:t>12 pkt</a:t>
            </a:r>
            <a:r>
              <a:rPr lang="pl-PL" sz="1500" dirty="0"/>
              <a:t>/ </a:t>
            </a:r>
            <a:r>
              <a:rPr lang="pl-PL" sz="1500" dirty="0">
                <a:solidFill>
                  <a:srgbClr val="0D6D0C"/>
                </a:solidFill>
              </a:rPr>
              <a:t>obecnie 8 pkt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defRPr/>
            </a:pPr>
            <a:r>
              <a:rPr lang="pl-PL" sz="1500" dirty="0"/>
              <a:t>Wydanie decyzji o przyznaniu pomocy – 210 od dnia zakończenia naboru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defRPr/>
            </a:pPr>
            <a:r>
              <a:rPr lang="pl-PL" sz="1500" dirty="0"/>
              <a:t>Dopełnienie warunków – 9 miesięcy od dnia doręczenia decyzji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defRPr/>
            </a:pPr>
            <a:r>
              <a:rPr lang="pl-PL" sz="1500" dirty="0"/>
              <a:t>Wypłata I raty pomocy – 90 dni od złożenia </a:t>
            </a:r>
            <a:r>
              <a:rPr lang="pl-PL" sz="1500" dirty="0" err="1"/>
              <a:t>WoP</a:t>
            </a:r>
            <a:r>
              <a:rPr lang="pl-PL" sz="1500" dirty="0"/>
              <a:t> I raty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defRPr/>
            </a:pPr>
            <a:r>
              <a:rPr lang="pl-PL" sz="1500" dirty="0"/>
              <a:t>Wypłata II raty pomocy – 90 dni od złożenia </a:t>
            </a:r>
            <a:r>
              <a:rPr lang="pl-PL" sz="1500" dirty="0" err="1"/>
              <a:t>WoP</a:t>
            </a:r>
            <a:r>
              <a:rPr lang="pl-PL" sz="1500" dirty="0"/>
              <a:t> II raty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C115AE8A-5673-4F20-B05D-6CC38C05E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240" y="3527727"/>
            <a:ext cx="3670959" cy="2525890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CA0035E5-A185-4630-9CDC-79E84CD9F945}"/>
              </a:ext>
            </a:extLst>
          </p:cNvPr>
          <p:cNvSpPr/>
          <p:nvPr/>
        </p:nvSpPr>
        <p:spPr>
          <a:xfrm>
            <a:off x="-41563" y="84360"/>
            <a:ext cx="11159836" cy="523220"/>
          </a:xfrm>
          <a:prstGeom prst="rect">
            <a:avLst/>
          </a:prstGeom>
          <a:solidFill>
            <a:srgbClr val="C5FFD8">
              <a:alpha val="85000"/>
            </a:srgbClr>
          </a:solidFill>
          <a:ln>
            <a:noFill/>
          </a:ln>
          <a:effectLst>
            <a:outerShdw blurRad="203200" dist="63500" dir="5400000" sx="1000" sy="1000" algn="t" rotWithShape="0">
              <a:prstClr val="black"/>
            </a:outerShdw>
            <a:softEdge rad="508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l-PL" sz="2800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pl-PL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Premie dla młodych rolników</a:t>
            </a:r>
          </a:p>
        </p:txBody>
      </p:sp>
      <p:sp>
        <p:nvSpPr>
          <p:cNvPr id="37897" name="Prostokąt 14"/>
          <p:cNvSpPr>
            <a:spLocks noChangeArrowheads="1"/>
          </p:cNvSpPr>
          <p:nvPr/>
        </p:nvSpPr>
        <p:spPr bwMode="auto">
          <a:xfrm>
            <a:off x="250825" y="844550"/>
            <a:ext cx="4624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000" b="1">
                <a:solidFill>
                  <a:srgbClr val="003399"/>
                </a:solidFill>
              </a:rPr>
              <a:t>9. Limity czasowe obsługi wniosków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8">
            <a:extLst>
              <a:ext uri="{FF2B5EF4-FFF2-40B4-BE49-F238E27FC236}">
                <a16:creationId xmlns="" xmlns:a16="http://schemas.microsoft.com/office/drawing/2014/main" id="{E25C5305-3190-403B-A2C2-D8F7A889C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70638"/>
            <a:ext cx="1219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1100" dirty="0">
                <a:latin typeface="+mn-lt"/>
              </a:rPr>
              <a:t>*</a:t>
            </a:r>
            <a:r>
              <a:rPr lang="pl-PL" sz="11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Rozporządzenie Ministra Rolnictwa i Rozwoju Wsi z dnia 13 lipca 2015 roku </a:t>
            </a:r>
            <a:r>
              <a:rPr lang="pl-PL" sz="1100" i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w sprawie szczegółowych warunków i trybu przyznawania, wypłaty oraz zwrotu pomocy finansowej na operacje typu „Premie dla młodych rolników” w ramach poddziałania „Pomoc w rozpoczęciu działalności gospodarczej na rzecz młodych rolników” objętego PROW na lata 2014-2020 (Dz. U. 2015 poz. 982)</a:t>
            </a:r>
            <a:endParaRPr lang="pl-PL" sz="1100" dirty="0">
              <a:latin typeface="+mn-lt"/>
              <a:ea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l-PL" altLang="pl-PL" sz="1200" dirty="0"/>
          </a:p>
        </p:txBody>
      </p:sp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1D1F3F2E-8439-4084-9CDF-F7D7509FFDD2}"/>
              </a:ext>
            </a:extLst>
          </p:cNvPr>
          <p:cNvCxnSpPr>
            <a:cxnSpLocks/>
          </p:cNvCxnSpPr>
          <p:nvPr/>
        </p:nvCxnSpPr>
        <p:spPr>
          <a:xfrm>
            <a:off x="250825" y="6283325"/>
            <a:ext cx="11712575" cy="0"/>
          </a:xfrm>
          <a:prstGeom prst="line">
            <a:avLst/>
          </a:prstGeom>
          <a:ln w="158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0" name="Prostokąt 4"/>
          <p:cNvSpPr>
            <a:spLocks noChangeArrowheads="1"/>
          </p:cNvSpPr>
          <p:nvPr/>
        </p:nvSpPr>
        <p:spPr bwMode="auto">
          <a:xfrm>
            <a:off x="250825" y="746125"/>
            <a:ext cx="3702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000" b="1">
                <a:solidFill>
                  <a:srgbClr val="003399"/>
                </a:solidFill>
              </a:rPr>
              <a:t>10. Zobowiązania beneficjata</a:t>
            </a:r>
          </a:p>
        </p:txBody>
      </p:sp>
      <p:sp>
        <p:nvSpPr>
          <p:cNvPr id="39941" name="Prostokąt 2"/>
          <p:cNvSpPr>
            <a:spLocks noChangeArrowheads="1"/>
          </p:cNvSpPr>
          <p:nvPr/>
        </p:nvSpPr>
        <p:spPr bwMode="auto">
          <a:xfrm>
            <a:off x="417513" y="1130300"/>
            <a:ext cx="11161712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altLang="pl-PL" sz="1500"/>
              <a:t>prowadzenie gospodarstwo jako </a:t>
            </a:r>
            <a:r>
              <a:rPr lang="pl-PL" altLang="pl-PL" sz="1500" b="1">
                <a:solidFill>
                  <a:srgbClr val="0D6D0C"/>
                </a:solidFill>
              </a:rPr>
              <a:t>kierujący</a:t>
            </a:r>
            <a:r>
              <a:rPr lang="pl-PL" altLang="pl-PL" sz="1500"/>
              <a:t> do dnia upływu okresu związania celem,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1500">
                <a:solidFill>
                  <a:srgbClr val="0D6D0C"/>
                </a:solidFill>
              </a:rPr>
              <a:t>prowadzi gospodarstwo osobiście (tzn. pracuje w nim i podejmuje wszelkie decyzje dot. jego prowadzenia),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1500">
                <a:solidFill>
                  <a:srgbClr val="0D6D0C"/>
                </a:solidFill>
              </a:rPr>
              <a:t>prowadzi gospodarstwo na własny rachunek i we własnym imieniu,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1500">
                <a:solidFill>
                  <a:srgbClr val="0D6D0C"/>
                </a:solidFill>
              </a:rPr>
              <a:t>ponosi koszty i czerpie korzyści w związku z jego prowadzeniem.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altLang="pl-PL" sz="1500"/>
              <a:t>prowadzenie uproszczonej rachunkowości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altLang="pl-PL" sz="1500"/>
              <a:t>wzrost wielkości ekonomicznej gospodarstwa o min. 10%,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altLang="pl-PL" sz="1500"/>
              <a:t>podleganie ubezpieczeniu w KRUS jako rolnik z mocy ustawy i w pełnym zakresie przez min. 12 miesięcy od dnia wypłaty I raty pomocy,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altLang="pl-PL" sz="1500"/>
              <a:t>stanie się rolnikiem aktywnym zawodowo w rozumieniu przepisów UE.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1A3E5801-4A12-46E8-BCC9-4BE31A3A1C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" t="12936" r="-119" b="26852"/>
          <a:stretch/>
        </p:blipFill>
        <p:spPr>
          <a:xfrm>
            <a:off x="361522" y="4686270"/>
            <a:ext cx="11273008" cy="17448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" name="Prostokąt 13">
            <a:extLst>
              <a:ext uri="{FF2B5EF4-FFF2-40B4-BE49-F238E27FC236}">
                <a16:creationId xmlns="" xmlns:a16="http://schemas.microsoft.com/office/drawing/2014/main" id="{8FBE1B8B-7B3B-4C3A-832E-92684ED3FC9B}"/>
              </a:ext>
            </a:extLst>
          </p:cNvPr>
          <p:cNvSpPr/>
          <p:nvPr/>
        </p:nvSpPr>
        <p:spPr>
          <a:xfrm>
            <a:off x="-41563" y="84360"/>
            <a:ext cx="11159836" cy="523220"/>
          </a:xfrm>
          <a:prstGeom prst="rect">
            <a:avLst/>
          </a:prstGeom>
          <a:solidFill>
            <a:srgbClr val="C5FFD8">
              <a:alpha val="85000"/>
            </a:srgbClr>
          </a:solidFill>
          <a:ln>
            <a:noFill/>
          </a:ln>
          <a:effectLst>
            <a:outerShdw blurRad="203200" dist="63500" dir="5400000" sx="1000" sy="1000" algn="t" rotWithShape="0">
              <a:prstClr val="black"/>
            </a:outerShdw>
            <a:softEdge rad="508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l-PL" sz="2800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pl-PL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Premie dla młodych rolników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8">
            <a:extLst>
              <a:ext uri="{FF2B5EF4-FFF2-40B4-BE49-F238E27FC236}">
                <a16:creationId xmlns="" xmlns:a16="http://schemas.microsoft.com/office/drawing/2014/main" id="{E25C5305-3190-403B-A2C2-D8F7A889C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70638"/>
            <a:ext cx="1219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1100" dirty="0">
                <a:latin typeface="+mn-lt"/>
              </a:rPr>
              <a:t>*</a:t>
            </a:r>
            <a:r>
              <a:rPr lang="pl-PL" sz="11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Rozporządzenie Ministra Rolnictwa i Rozwoju Wsi z dnia 13 lipca 2015 roku </a:t>
            </a:r>
            <a:r>
              <a:rPr lang="pl-PL" sz="1100" i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w sprawie szczegółowych warunków i trybu przyznawania, wypłaty oraz zwrotu pomocy finansowej na operacje typu „Premie dla młodych rolników” w ramach poddziałania „Pomoc w rozpoczęciu działalności gospodarczej na rzecz młodych rolników” objętego PROW na lata 2014-2020 (Dz. U. 2015 poz. 982)</a:t>
            </a:r>
            <a:endParaRPr lang="pl-PL" sz="1100" dirty="0">
              <a:latin typeface="+mn-lt"/>
              <a:ea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l-PL" altLang="pl-PL" sz="1200" dirty="0"/>
          </a:p>
        </p:txBody>
      </p:sp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1D1F3F2E-8439-4084-9CDF-F7D7509FFDD2}"/>
              </a:ext>
            </a:extLst>
          </p:cNvPr>
          <p:cNvCxnSpPr>
            <a:cxnSpLocks/>
          </p:cNvCxnSpPr>
          <p:nvPr/>
        </p:nvCxnSpPr>
        <p:spPr>
          <a:xfrm>
            <a:off x="250825" y="6283325"/>
            <a:ext cx="11712575" cy="0"/>
          </a:xfrm>
          <a:prstGeom prst="line">
            <a:avLst/>
          </a:prstGeom>
          <a:ln w="158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4FFC895B-EC88-4DE9-A130-B3EC3C5ACF69}"/>
              </a:ext>
            </a:extLst>
          </p:cNvPr>
          <p:cNvSpPr/>
          <p:nvPr/>
        </p:nvSpPr>
        <p:spPr>
          <a:xfrm>
            <a:off x="354378" y="1583252"/>
            <a:ext cx="11448845" cy="33752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defRPr/>
            </a:pPr>
            <a:r>
              <a:rPr lang="pl-PL" sz="1500" u="sng" dirty="0"/>
              <a:t>W terminie 90 dni przed dniem upływu 5 lat od dnia wypłaty pierwszej raty pomocy beneficjent przedkłada Dyrektorowi Oddziału Regionalnego Agencji: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defRPr/>
            </a:pPr>
            <a:r>
              <a:rPr lang="pl-PL" sz="1500" dirty="0"/>
              <a:t>informację o realizacji zobowiązań na formularzu udostępnionym przez ARiMR (SO),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defRPr/>
            </a:pPr>
            <a:r>
              <a:rPr lang="pl-PL" sz="1500" dirty="0"/>
              <a:t>oświadczenie potwierdzające prowadzenie ewidencji przychodów i rozchodów w gospodarstwie lub prowadzenie księgi przychodów i rozchodów, lub prowadzenie księgi rachunkowej, lub prowadzenie ewidencji przychodów </a:t>
            </a:r>
            <a:br>
              <a:rPr lang="pl-PL" sz="1500" dirty="0"/>
            </a:br>
            <a:r>
              <a:rPr lang="pl-PL" sz="1500" dirty="0"/>
              <a:t>i rozchodów na podstawie odrębnych przepisów,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defRPr/>
            </a:pPr>
            <a:r>
              <a:rPr lang="pl-PL" sz="1500" strike="sngStrike" dirty="0"/>
              <a:t>kopię planu nawozowego oraz kopię wyników chemicznej analizy gleby,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defRPr/>
            </a:pPr>
            <a:r>
              <a:rPr lang="pl-PL" sz="1500" strike="sngStrike" dirty="0"/>
              <a:t>dokumentów potwierdzających realizację działania.</a:t>
            </a:r>
          </a:p>
        </p:txBody>
      </p:sp>
      <p:sp>
        <p:nvSpPr>
          <p:cNvPr id="41989" name="Prostokąt 8"/>
          <p:cNvSpPr>
            <a:spLocks noChangeArrowheads="1"/>
          </p:cNvSpPr>
          <p:nvPr/>
        </p:nvSpPr>
        <p:spPr bwMode="auto">
          <a:xfrm>
            <a:off x="250825" y="746125"/>
            <a:ext cx="5132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000" b="1">
                <a:solidFill>
                  <a:srgbClr val="003399"/>
                </a:solidFill>
              </a:rPr>
              <a:t>11. Weryfikacja zobowiązań wieloletnich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9273A3A6-2356-426B-B0B6-5967EA5276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0" t="4356" r="5386" b="3958"/>
          <a:stretch/>
        </p:blipFill>
        <p:spPr>
          <a:xfrm>
            <a:off x="8052317" y="3550029"/>
            <a:ext cx="4002833" cy="264598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" name="Prostokąt 13">
            <a:extLst>
              <a:ext uri="{FF2B5EF4-FFF2-40B4-BE49-F238E27FC236}">
                <a16:creationId xmlns="" xmlns:a16="http://schemas.microsoft.com/office/drawing/2014/main" id="{DC1C69FF-2B7D-4F13-AFB8-7A161CF663D6}"/>
              </a:ext>
            </a:extLst>
          </p:cNvPr>
          <p:cNvSpPr/>
          <p:nvPr/>
        </p:nvSpPr>
        <p:spPr>
          <a:xfrm>
            <a:off x="-41563" y="84360"/>
            <a:ext cx="11159836" cy="523220"/>
          </a:xfrm>
          <a:prstGeom prst="rect">
            <a:avLst/>
          </a:prstGeom>
          <a:solidFill>
            <a:srgbClr val="C5FFD8">
              <a:alpha val="85000"/>
            </a:srgbClr>
          </a:solidFill>
          <a:ln>
            <a:noFill/>
          </a:ln>
          <a:effectLst>
            <a:outerShdw blurRad="203200" dist="63500" dir="5400000" sx="1000" sy="1000" algn="t" rotWithShape="0">
              <a:prstClr val="black"/>
            </a:outerShdw>
            <a:softEdge rad="508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l-PL" sz="2800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pl-PL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Premie dla młodych rolników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rostokąt 8"/>
          <p:cNvSpPr>
            <a:spLocks noChangeArrowheads="1"/>
          </p:cNvSpPr>
          <p:nvPr/>
        </p:nvSpPr>
        <p:spPr bwMode="auto">
          <a:xfrm>
            <a:off x="2714625" y="6054725"/>
            <a:ext cx="6951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3200" b="1">
                <a:solidFill>
                  <a:srgbClr val="003399"/>
                </a:solidFill>
              </a:rPr>
              <a:t>Dziękuję za uwagę ;)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82D6A08B-38F3-4901-8442-C9DB34BF06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083" y="1121678"/>
            <a:ext cx="8953500" cy="48577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" name="Prostokąt 13">
            <a:extLst>
              <a:ext uri="{FF2B5EF4-FFF2-40B4-BE49-F238E27FC236}">
                <a16:creationId xmlns="" xmlns:a16="http://schemas.microsoft.com/office/drawing/2014/main" id="{02064EBD-9316-45CC-B2B1-032433C7D83B}"/>
              </a:ext>
            </a:extLst>
          </p:cNvPr>
          <p:cNvSpPr/>
          <p:nvPr/>
        </p:nvSpPr>
        <p:spPr>
          <a:xfrm>
            <a:off x="-41563" y="84360"/>
            <a:ext cx="11159836" cy="523220"/>
          </a:xfrm>
          <a:prstGeom prst="rect">
            <a:avLst/>
          </a:prstGeom>
          <a:solidFill>
            <a:srgbClr val="C5FFD8">
              <a:alpha val="85000"/>
            </a:srgbClr>
          </a:solidFill>
          <a:ln>
            <a:noFill/>
          </a:ln>
          <a:effectLst>
            <a:outerShdw blurRad="203200" dist="63500" dir="5400000" sx="1000" sy="1000" algn="t" rotWithShape="0">
              <a:prstClr val="black"/>
            </a:outerShdw>
            <a:softEdge rad="508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l-PL" sz="2800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pl-PL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Premie dla młodych rolników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586A36BF-5FF6-4545-BF69-0D1AED43F4CA}"/>
              </a:ext>
            </a:extLst>
          </p:cNvPr>
          <p:cNvSpPr/>
          <p:nvPr/>
        </p:nvSpPr>
        <p:spPr>
          <a:xfrm>
            <a:off x="5675313" y="1603375"/>
            <a:ext cx="4552950" cy="128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pl-P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Biuro Działań Premiowych </a:t>
            </a:r>
          </a:p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pl-P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Podkarpacki Oddział Regionalny ARiMR</a:t>
            </a:r>
          </a:p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pl-P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Ul. Lubelska 46, tel. 17/87 </a:t>
            </a:r>
            <a:r>
              <a:rPr lang="pl-PL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56 </a:t>
            </a:r>
            <a:r>
              <a:rPr lang="pl-P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8">
            <a:extLst>
              <a:ext uri="{FF2B5EF4-FFF2-40B4-BE49-F238E27FC236}">
                <a16:creationId xmlns="" xmlns:a16="http://schemas.microsoft.com/office/drawing/2014/main" id="{E25C5305-3190-403B-A2C2-D8F7A889C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70638"/>
            <a:ext cx="1219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1100" dirty="0">
                <a:latin typeface="+mn-lt"/>
              </a:rPr>
              <a:t>*</a:t>
            </a:r>
            <a:r>
              <a:rPr lang="pl-PL" sz="11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Rozporządzenie Ministra Rolnictwa i Rozwoju Wsi z dnia 13 lipca 2015 roku </a:t>
            </a:r>
            <a:r>
              <a:rPr lang="pl-PL" sz="1100" i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w sprawie szczegółowych warunków i trybu przyznawania, wypłaty oraz zwrotu pomocy finansowej na operacje typu „Premie dla młodych rolników” w ramach poddziałania „Pomoc w rozpoczęciu działalności gospodarczej na rzecz młodych rolników” objętego PROW na lata 2014-2020 (Dz. U. 2015 poz. 982)</a:t>
            </a:r>
            <a:endParaRPr lang="pl-PL" sz="1100" dirty="0">
              <a:latin typeface="+mn-lt"/>
              <a:ea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l-PL" altLang="pl-PL" sz="1200" dirty="0"/>
          </a:p>
        </p:txBody>
      </p:sp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1D1F3F2E-8439-4084-9CDF-F7D7509FFDD2}"/>
              </a:ext>
            </a:extLst>
          </p:cNvPr>
          <p:cNvCxnSpPr>
            <a:cxnSpLocks/>
          </p:cNvCxnSpPr>
          <p:nvPr/>
        </p:nvCxnSpPr>
        <p:spPr>
          <a:xfrm>
            <a:off x="250825" y="6283325"/>
            <a:ext cx="11712575" cy="0"/>
          </a:xfrm>
          <a:prstGeom prst="line">
            <a:avLst/>
          </a:prstGeom>
          <a:ln w="158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Prostokąt 1"/>
          <p:cNvSpPr>
            <a:spLocks noChangeArrowheads="1"/>
          </p:cNvSpPr>
          <p:nvPr/>
        </p:nvSpPr>
        <p:spPr bwMode="auto">
          <a:xfrm>
            <a:off x="250825" y="844550"/>
            <a:ext cx="2320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000" b="1">
                <a:solidFill>
                  <a:srgbClr val="003399"/>
                </a:solidFill>
              </a:rPr>
              <a:t>1. Wnioskodawca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737FBCA6-93EC-4341-A520-C7138E10146E}"/>
              </a:ext>
            </a:extLst>
          </p:cNvPr>
          <p:cNvSpPr/>
          <p:nvPr/>
        </p:nvSpPr>
        <p:spPr>
          <a:xfrm>
            <a:off x="406400" y="1522413"/>
            <a:ext cx="11685588" cy="4540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pl-PL" b="1" dirty="0"/>
              <a:t>Osoba fizyczna, która: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1700" dirty="0"/>
              <a:t>ma </a:t>
            </a:r>
            <a:r>
              <a:rPr lang="pl-PL" sz="1700" b="1" dirty="0"/>
              <a:t>≥ 18 lat i ≤ 40 lat </a:t>
            </a:r>
            <a:r>
              <a:rPr lang="pl-PL" sz="1700" dirty="0">
                <a:solidFill>
                  <a:srgbClr val="FF0000"/>
                </a:solidFill>
              </a:rPr>
              <a:t>(nie ukończone 41 lat),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1700" dirty="0"/>
              <a:t>obywatel państwa członkowskiego Unii Europejskiej,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1700" dirty="0"/>
              <a:t>posiada odpowiednie </a:t>
            </a:r>
            <a:r>
              <a:rPr lang="pl-PL" sz="1700" b="1" dirty="0"/>
              <a:t>kwalifikacje zawodowe </a:t>
            </a:r>
            <a:r>
              <a:rPr lang="pl-PL" sz="1700" dirty="0"/>
              <a:t>lub </a:t>
            </a:r>
            <a:r>
              <a:rPr lang="pl-PL" sz="1700" b="1" dirty="0"/>
              <a:t>uzupełni wykształcenie w ciągu 36 miesięcy </a:t>
            </a:r>
            <a:br>
              <a:rPr lang="pl-PL" sz="1700" b="1" dirty="0"/>
            </a:br>
            <a:r>
              <a:rPr lang="pl-PL" sz="1700" b="1" dirty="0"/>
              <a:t>od otrzymania decyzji,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1700" dirty="0"/>
              <a:t>przedłożył </a:t>
            </a:r>
            <a:r>
              <a:rPr lang="pl-PL" sz="1700" b="1" dirty="0"/>
              <a:t>biznesplan</a:t>
            </a:r>
            <a:r>
              <a:rPr lang="pl-PL" sz="1700" dirty="0"/>
              <a:t> i </a:t>
            </a:r>
            <a:r>
              <a:rPr lang="pl-PL" sz="1700" b="1" dirty="0"/>
              <a:t>zobowiązał</a:t>
            </a:r>
            <a:r>
              <a:rPr lang="pl-PL" sz="1700" dirty="0"/>
              <a:t> </a:t>
            </a:r>
            <a:r>
              <a:rPr lang="pl-PL" sz="1700" b="1" dirty="0"/>
              <a:t>się</a:t>
            </a:r>
            <a:r>
              <a:rPr lang="pl-PL" sz="1700" dirty="0"/>
              <a:t> do jego </a:t>
            </a:r>
            <a:r>
              <a:rPr lang="pl-PL" sz="1700" b="1" dirty="0"/>
              <a:t>realizacji</a:t>
            </a:r>
            <a:r>
              <a:rPr lang="pl-PL" sz="1700" dirty="0"/>
              <a:t>,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1700" dirty="0"/>
              <a:t>najpóźniej </a:t>
            </a:r>
            <a:r>
              <a:rPr lang="pl-PL" sz="1700" b="1" dirty="0"/>
              <a:t>w terminie 9 miesięcy </a:t>
            </a:r>
            <a:r>
              <a:rPr lang="pl-PL" sz="1700" dirty="0"/>
              <a:t>od dnia doręczenia decyzji o przyznaniu pomocy rozpocznie jako kierujący prowadzenie działalności w gospodarstwie.</a:t>
            </a:r>
          </a:p>
          <a:p>
            <a:pPr>
              <a:spcAft>
                <a:spcPts val="600"/>
              </a:spcAft>
              <a:defRPr/>
            </a:pPr>
            <a:endParaRPr lang="pl-PL" sz="1700" dirty="0"/>
          </a:p>
          <a:p>
            <a:pPr>
              <a:spcAft>
                <a:spcPts val="600"/>
              </a:spcAft>
              <a:defRPr/>
            </a:pPr>
            <a:r>
              <a:rPr lang="pl-PL" sz="1700" b="1" dirty="0">
                <a:solidFill>
                  <a:srgbClr val="003399"/>
                </a:solidFill>
              </a:rPr>
              <a:t>Przed dniem, w którym wnioskodawca stał się właścicielem / posiadaczem gospodarstwa o powierzchni użytków rolnych co najmniej 1 ha nie dopuszcza się: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1700" dirty="0"/>
              <a:t>wystąpienia o płatności bezpośrednie, pomoc dla rolników w ramach SAPARD, PROW, pomocy krajowej,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1700" dirty="0"/>
              <a:t>posiadania zwierząt gospodarskich objętych obowiązkiem rejestracji,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1700" dirty="0"/>
              <a:t>prowadzenia działu specjalnego produkcji rolnej.</a:t>
            </a:r>
          </a:p>
        </p:txBody>
      </p:sp>
      <p:pic>
        <p:nvPicPr>
          <p:cNvPr id="17414" name="Picture 3" descr="LOGO jpg(RGB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513" y="0"/>
            <a:ext cx="1106487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08A32F48-461B-40CE-98FE-F7AFA9874796}"/>
              </a:ext>
            </a:extLst>
          </p:cNvPr>
          <p:cNvSpPr/>
          <p:nvPr/>
        </p:nvSpPr>
        <p:spPr>
          <a:xfrm>
            <a:off x="-41563" y="84360"/>
            <a:ext cx="11159836" cy="523220"/>
          </a:xfrm>
          <a:prstGeom prst="rect">
            <a:avLst/>
          </a:prstGeom>
          <a:solidFill>
            <a:srgbClr val="C5FFD8">
              <a:alpha val="85000"/>
            </a:srgbClr>
          </a:solidFill>
          <a:ln>
            <a:noFill/>
          </a:ln>
          <a:effectLst>
            <a:outerShdw blurRad="203200" dist="63500" dir="5400000" sx="1000" sy="1000" algn="t" rotWithShape="0">
              <a:prstClr val="black"/>
            </a:outerShdw>
            <a:softEdge rad="508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l-PL" sz="2800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pl-PL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Premie dla młodych rolników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8">
            <a:extLst>
              <a:ext uri="{FF2B5EF4-FFF2-40B4-BE49-F238E27FC236}">
                <a16:creationId xmlns="" xmlns:a16="http://schemas.microsoft.com/office/drawing/2014/main" id="{E25C5305-3190-403B-A2C2-D8F7A889C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70638"/>
            <a:ext cx="1219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1100" dirty="0">
                <a:latin typeface="+mn-lt"/>
              </a:rPr>
              <a:t>*</a:t>
            </a:r>
            <a:r>
              <a:rPr lang="pl-PL" sz="11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Rozporządzenie Ministra Rolnictwa i Rozwoju Wsi z dnia 13 lipca 2015 roku </a:t>
            </a:r>
            <a:r>
              <a:rPr lang="pl-PL" sz="1100" i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w sprawie szczegółowych warunków i trybu przyznawania, wypłaty oraz zwrotu pomocy finansowej na operacje typu „Premie dla młodych rolników” w ramach poddziałania „Pomoc w rozpoczęciu działalności gospodarczej na rzecz młodych rolników” objętego PROW na lata 2014-2020 (Dz. U. 2015 poz. 982)</a:t>
            </a:r>
            <a:endParaRPr lang="pl-PL" sz="1100" dirty="0">
              <a:latin typeface="+mn-lt"/>
              <a:ea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l-PL" altLang="pl-PL" sz="1200" dirty="0"/>
          </a:p>
        </p:txBody>
      </p:sp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1D1F3F2E-8439-4084-9CDF-F7D7509FFDD2}"/>
              </a:ext>
            </a:extLst>
          </p:cNvPr>
          <p:cNvCxnSpPr>
            <a:cxnSpLocks/>
          </p:cNvCxnSpPr>
          <p:nvPr/>
        </p:nvCxnSpPr>
        <p:spPr>
          <a:xfrm>
            <a:off x="250825" y="6283325"/>
            <a:ext cx="11712575" cy="0"/>
          </a:xfrm>
          <a:prstGeom prst="line">
            <a:avLst/>
          </a:prstGeom>
          <a:ln w="158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CCAF7A24-378D-46EA-B5B0-AB037B5310A8}"/>
              </a:ext>
            </a:extLst>
          </p:cNvPr>
          <p:cNvSpPr/>
          <p:nvPr/>
        </p:nvSpPr>
        <p:spPr>
          <a:xfrm>
            <a:off x="419099" y="1609543"/>
            <a:ext cx="11150859" cy="21598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1700" b="1" strike="sngStrike" dirty="0"/>
              <a:t>nie prowadził </a:t>
            </a:r>
            <a:r>
              <a:rPr lang="pl-PL" sz="1700" strike="sngStrike" dirty="0"/>
              <a:t>gospodarstwa rolnego </a:t>
            </a:r>
            <a:r>
              <a:rPr lang="pl-PL" sz="1700" b="1" strike="sngStrike" dirty="0"/>
              <a:t>jako kierujący przed dniem rozpoczęcia urządzania gospodarstwa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1700" b="1" strike="sngStrike" dirty="0"/>
              <a:t>rozpoczął urządzanie</a:t>
            </a:r>
            <a:r>
              <a:rPr lang="pl-PL" sz="1700" strike="sngStrike" dirty="0"/>
              <a:t> gospodarstwa lecz </a:t>
            </a:r>
            <a:r>
              <a:rPr lang="pl-PL" sz="1700" b="1" strike="sngStrike" dirty="0"/>
              <a:t>nie wcześniej niż 18 miesięcy przed dniem złożenia wniosku</a:t>
            </a:r>
            <a:r>
              <a:rPr lang="pl-PL" sz="1700" strike="sngStrike" dirty="0"/>
              <a:t> </a:t>
            </a:r>
            <a:br>
              <a:rPr lang="pl-PL" sz="1700" strike="sngStrike" dirty="0"/>
            </a:br>
            <a:r>
              <a:rPr lang="pl-PL" sz="1700" strike="sngStrike" dirty="0"/>
              <a:t>o przyznanie pomocy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1700" dirty="0">
                <a:solidFill>
                  <a:srgbClr val="0D6D0C"/>
                </a:solidFill>
              </a:rPr>
              <a:t>rozpoczął prowadzenie działalności rolniczej nie wcześniej niż 24 miesiące przed dniem złożenia wniosku                    o przyznanie pomocy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="" xmlns:a16="http://schemas.microsoft.com/office/drawing/2014/main" id="{5832D0AF-B3CA-4FBD-A83D-EED181D4E3D5}"/>
              </a:ext>
            </a:extLst>
          </p:cNvPr>
          <p:cNvSpPr/>
          <p:nvPr/>
        </p:nvSpPr>
        <p:spPr>
          <a:xfrm>
            <a:off x="250825" y="3876859"/>
            <a:ext cx="8695748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2000" b="1" strike="sngStrike" dirty="0">
                <a:solidFill>
                  <a:srgbClr val="003399"/>
                </a:solidFill>
              </a:rPr>
              <a:t>Urządzanie gospodarstwa</a:t>
            </a:r>
            <a:r>
              <a:rPr lang="pl-PL" altLang="pl-PL" sz="2000" b="1" dirty="0">
                <a:solidFill>
                  <a:srgbClr val="003399"/>
                </a:solidFill>
              </a:rPr>
              <a:t> /</a:t>
            </a:r>
            <a:r>
              <a:rPr lang="pl-PL" altLang="pl-PL" sz="2000" b="1" strike="sngStrike" dirty="0">
                <a:solidFill>
                  <a:srgbClr val="003399"/>
                </a:solidFill>
              </a:rPr>
              <a:t> </a:t>
            </a:r>
            <a:r>
              <a:rPr lang="pl-PL" altLang="pl-PL" sz="2000" b="1" dirty="0">
                <a:solidFill>
                  <a:srgbClr val="003399"/>
                </a:solidFill>
              </a:rPr>
              <a:t>Prowadzenie działalności rolniczej</a:t>
            </a:r>
            <a:endParaRPr lang="pl-PL" sz="2000" b="1" dirty="0">
              <a:solidFill>
                <a:srgbClr val="003399"/>
              </a:solidFill>
            </a:endParaRPr>
          </a:p>
        </p:txBody>
      </p:sp>
      <p:sp>
        <p:nvSpPr>
          <p:cNvPr id="19462" name="Prostokąt 9"/>
          <p:cNvSpPr>
            <a:spLocks noChangeArrowheads="1"/>
          </p:cNvSpPr>
          <p:nvPr/>
        </p:nvSpPr>
        <p:spPr bwMode="auto">
          <a:xfrm>
            <a:off x="250825" y="4572000"/>
            <a:ext cx="115427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35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pl-PL" altLang="pl-PL" sz="1700"/>
              <a:t>rozpoczyna się </a:t>
            </a:r>
            <a:r>
              <a:rPr lang="pl-PL" altLang="pl-PL" sz="1700" b="1"/>
              <a:t>z chwilą nabycia </a:t>
            </a:r>
            <a:r>
              <a:rPr lang="pl-PL" altLang="pl-PL" sz="1700"/>
              <a:t>lub wejścia w posiadanie gospodarstwa rolnego o powierzchni użytków rolnych </a:t>
            </a:r>
            <a:r>
              <a:rPr lang="pl-PL" altLang="pl-PL" sz="1700" b="1"/>
              <a:t>co najmniej 1 ha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="" xmlns:a16="http://schemas.microsoft.com/office/drawing/2014/main" id="{1DCB58C4-8E6C-4CD1-859E-D20C4C0A3492}"/>
              </a:ext>
            </a:extLst>
          </p:cNvPr>
          <p:cNvSpPr/>
          <p:nvPr/>
        </p:nvSpPr>
        <p:spPr>
          <a:xfrm>
            <a:off x="-41563" y="84360"/>
            <a:ext cx="11159836" cy="523220"/>
          </a:xfrm>
          <a:prstGeom prst="rect">
            <a:avLst/>
          </a:prstGeom>
          <a:solidFill>
            <a:srgbClr val="C5FFD8">
              <a:alpha val="85000"/>
            </a:srgbClr>
          </a:solidFill>
          <a:ln>
            <a:noFill/>
          </a:ln>
          <a:effectLst>
            <a:outerShdw blurRad="203200" dist="63500" dir="5400000" sx="1000" sy="1000" algn="t" rotWithShape="0">
              <a:prstClr val="black"/>
            </a:outerShdw>
            <a:softEdge rad="508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l-PL" sz="2800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pl-PL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Premie dla młodych rolników</a:t>
            </a:r>
          </a:p>
        </p:txBody>
      </p:sp>
      <p:sp>
        <p:nvSpPr>
          <p:cNvPr id="19466" name="Prostokąt 16"/>
          <p:cNvSpPr>
            <a:spLocks noChangeArrowheads="1"/>
          </p:cNvSpPr>
          <p:nvPr/>
        </p:nvSpPr>
        <p:spPr bwMode="auto">
          <a:xfrm>
            <a:off x="250825" y="844550"/>
            <a:ext cx="2320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000" b="1">
                <a:solidFill>
                  <a:srgbClr val="003399"/>
                </a:solidFill>
              </a:rPr>
              <a:t>1. Wnioskodawca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8">
            <a:extLst>
              <a:ext uri="{FF2B5EF4-FFF2-40B4-BE49-F238E27FC236}">
                <a16:creationId xmlns="" xmlns:a16="http://schemas.microsoft.com/office/drawing/2014/main" id="{E25C5305-3190-403B-A2C2-D8F7A889C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70638"/>
            <a:ext cx="1219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1100" dirty="0">
                <a:latin typeface="+mn-lt"/>
              </a:rPr>
              <a:t>*</a:t>
            </a:r>
            <a:r>
              <a:rPr lang="pl-PL" sz="11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Rozporządzenie Ministra Rolnictwa i Rozwoju Wsi z dnia 13 lipca 2015 roku </a:t>
            </a:r>
            <a:r>
              <a:rPr lang="pl-PL" sz="1100" i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w sprawie szczegółowych warunków i trybu przyznawania, wypłaty oraz zwrotu pomocy finansowej na operacje typu „Premie dla młodych rolników” w ramach poddziałania „Pomoc w rozpoczęciu działalności gospodarczej na rzecz młodych rolników” objętego PROW na lata 2014-2020 (Dz. U. 2015 poz. 982)</a:t>
            </a:r>
            <a:endParaRPr lang="pl-PL" sz="1100" dirty="0">
              <a:latin typeface="+mn-lt"/>
              <a:ea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l-PL" altLang="pl-PL" sz="1200" dirty="0"/>
          </a:p>
        </p:txBody>
      </p:sp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1D1F3F2E-8439-4084-9CDF-F7D7509FFDD2}"/>
              </a:ext>
            </a:extLst>
          </p:cNvPr>
          <p:cNvCxnSpPr>
            <a:cxnSpLocks/>
          </p:cNvCxnSpPr>
          <p:nvPr/>
        </p:nvCxnSpPr>
        <p:spPr>
          <a:xfrm>
            <a:off x="250825" y="6283325"/>
            <a:ext cx="11712575" cy="0"/>
          </a:xfrm>
          <a:prstGeom prst="line">
            <a:avLst/>
          </a:prstGeom>
          <a:ln w="158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4625B865-3E32-483D-9C60-1E9E939F90CC}"/>
              </a:ext>
            </a:extLst>
          </p:cNvPr>
          <p:cNvSpPr/>
          <p:nvPr/>
        </p:nvSpPr>
        <p:spPr>
          <a:xfrm>
            <a:off x="460375" y="1416050"/>
            <a:ext cx="11177588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pl-PL" sz="1700" dirty="0"/>
              <a:t>Jeżeli prowadzenie działalności rolniczej 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1700" dirty="0"/>
              <a:t>rozpoczyna osoba niepełnoletnia - 24 m-ce liczone są od dnia uzyskania pełnoletniości,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1700" dirty="0"/>
              <a:t>rozpoczyna się w wyniku dziedziczenia - 24 m-ce liczone są od dnia uprawomocnienia się postanowienia sądu o stwierdzeniu nabycia spadku albo zarejestrowania przez notariusza aktu poświadczenia dziedziczenia.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D3BD4309-A513-4359-B53E-EB376440D893}"/>
              </a:ext>
            </a:extLst>
          </p:cNvPr>
          <p:cNvSpPr/>
          <p:nvPr/>
        </p:nvSpPr>
        <p:spPr>
          <a:xfrm>
            <a:off x="460375" y="3025775"/>
            <a:ext cx="11731625" cy="294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pl-PL" sz="1700" dirty="0"/>
              <a:t>Za </a:t>
            </a:r>
            <a:r>
              <a:rPr lang="pl-PL" sz="1700" b="1" dirty="0">
                <a:solidFill>
                  <a:srgbClr val="0D6D0C"/>
                </a:solidFill>
              </a:rPr>
              <a:t>dzień rozpoczęcia </a:t>
            </a:r>
            <a:r>
              <a:rPr lang="pl-PL" sz="1700" dirty="0"/>
              <a:t>prowadzenia działalności rolniczej w gospodarstwie uznaje się dzień dokonania najwcześniejszej czynności m.in.: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1700" dirty="0"/>
              <a:t>wystąpienie o płatności bezpośrednie lub o pomoc finansową dla rolników w ramach programów UE lub pomoc krajową,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1700" dirty="0"/>
              <a:t>rejestracja w rejestrze zwierząt gospodarskich,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1700" dirty="0"/>
              <a:t>opłacenie podatku dochodowego z tytułu prowadzenia działu specjalnego produkcji rolnej,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1700" dirty="0"/>
              <a:t>dokonania innych czynności świadczących o prowadzeniu działalności rolniczej jako kierujący,</a:t>
            </a:r>
          </a:p>
          <a:p>
            <a:pPr>
              <a:spcAft>
                <a:spcPts val="600"/>
              </a:spcAft>
              <a:defRPr/>
            </a:pPr>
            <a:r>
              <a:rPr lang="pl-PL" sz="1700" dirty="0">
                <a:solidFill>
                  <a:srgbClr val="003399"/>
                </a:solidFill>
              </a:rPr>
              <a:t>jeżeli osoba fizyczna </a:t>
            </a:r>
            <a:r>
              <a:rPr lang="pl-PL" sz="1700" b="1" dirty="0">
                <a:solidFill>
                  <a:srgbClr val="003399"/>
                </a:solidFill>
              </a:rPr>
              <a:t>uprawdopodobni</a:t>
            </a:r>
            <a:r>
              <a:rPr lang="pl-PL" sz="1700" dirty="0">
                <a:solidFill>
                  <a:srgbClr val="003399"/>
                </a:solidFill>
              </a:rPr>
              <a:t>, że </a:t>
            </a:r>
            <a:r>
              <a:rPr lang="pl-PL" sz="1700" b="1" dirty="0">
                <a:solidFill>
                  <a:srgbClr val="003399"/>
                </a:solidFill>
              </a:rPr>
              <a:t>nie rozpoczęła działalności</a:t>
            </a:r>
            <a:r>
              <a:rPr lang="pl-PL" sz="1700" dirty="0">
                <a:solidFill>
                  <a:srgbClr val="003399"/>
                </a:solidFill>
              </a:rPr>
              <a:t> </a:t>
            </a:r>
            <a:r>
              <a:rPr lang="pl-PL" sz="1700" b="1" dirty="0">
                <a:solidFill>
                  <a:srgbClr val="003399"/>
                </a:solidFill>
              </a:rPr>
              <a:t>rolniczej</a:t>
            </a:r>
            <a:r>
              <a:rPr lang="pl-PL" sz="1700" dirty="0">
                <a:solidFill>
                  <a:srgbClr val="003399"/>
                </a:solidFill>
              </a:rPr>
              <a:t> przed dniem, w którym stała się właścicielem / weszła w posiadanie gospodarstwa o powierzchni użytków rolnych wynoszącej co najmniej </a:t>
            </a:r>
            <a:r>
              <a:rPr lang="pl-PL" sz="1700" b="1" dirty="0">
                <a:solidFill>
                  <a:srgbClr val="003399"/>
                </a:solidFill>
              </a:rPr>
              <a:t>1 ha</a:t>
            </a:r>
            <a:r>
              <a:rPr lang="pl-PL" sz="17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1510" name="Prostokąt 9"/>
          <p:cNvSpPr>
            <a:spLocks noChangeArrowheads="1"/>
          </p:cNvSpPr>
          <p:nvPr/>
        </p:nvSpPr>
        <p:spPr bwMode="auto">
          <a:xfrm>
            <a:off x="250825" y="844550"/>
            <a:ext cx="4668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000" b="1">
                <a:solidFill>
                  <a:srgbClr val="003399"/>
                </a:solidFill>
              </a:rPr>
              <a:t>2. Prowadzenie działalności rolniczej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="" xmlns:a16="http://schemas.microsoft.com/office/drawing/2014/main" id="{93FCDA87-1F80-4ED4-A6DF-C1CD1A04D995}"/>
              </a:ext>
            </a:extLst>
          </p:cNvPr>
          <p:cNvSpPr/>
          <p:nvPr/>
        </p:nvSpPr>
        <p:spPr>
          <a:xfrm>
            <a:off x="-41563" y="84360"/>
            <a:ext cx="11159836" cy="523220"/>
          </a:xfrm>
          <a:prstGeom prst="rect">
            <a:avLst/>
          </a:prstGeom>
          <a:solidFill>
            <a:srgbClr val="C5FFD8">
              <a:alpha val="85000"/>
            </a:srgbClr>
          </a:solidFill>
          <a:ln>
            <a:noFill/>
          </a:ln>
          <a:effectLst>
            <a:outerShdw blurRad="203200" dist="63500" dir="5400000" sx="1000" sy="1000" algn="t" rotWithShape="0">
              <a:prstClr val="black"/>
            </a:outerShdw>
            <a:softEdge rad="508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l-PL" sz="2800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pl-PL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Premie dla młodych rolników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8">
            <a:extLst>
              <a:ext uri="{FF2B5EF4-FFF2-40B4-BE49-F238E27FC236}">
                <a16:creationId xmlns="" xmlns:a16="http://schemas.microsoft.com/office/drawing/2014/main" id="{E25C5305-3190-403B-A2C2-D8F7A889C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70638"/>
            <a:ext cx="1219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1100" dirty="0">
                <a:latin typeface="+mn-lt"/>
              </a:rPr>
              <a:t>*</a:t>
            </a:r>
            <a:r>
              <a:rPr lang="pl-PL" sz="11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Rozporządzenie Ministra Rolnictwa i Rozwoju Wsi z dnia 13 lipca 2015 roku </a:t>
            </a:r>
            <a:r>
              <a:rPr lang="pl-PL" sz="1100" i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w sprawie szczegółowych warunków i trybu przyznawania, wypłaty oraz zwrotu pomocy finansowej na operacje typu „Premie dla młodych rolników” w ramach poddziałania „Pomoc w rozpoczęciu działalności gospodarczej na rzecz młodych rolników” objętego PROW na lata 2014-2020 (Dz. U. 2015 poz. 982)</a:t>
            </a:r>
            <a:endParaRPr lang="pl-PL" sz="1100" dirty="0">
              <a:latin typeface="+mn-lt"/>
              <a:ea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l-PL" altLang="pl-PL" sz="1200" dirty="0"/>
          </a:p>
        </p:txBody>
      </p:sp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1D1F3F2E-8439-4084-9CDF-F7D7509FFDD2}"/>
              </a:ext>
            </a:extLst>
          </p:cNvPr>
          <p:cNvCxnSpPr>
            <a:cxnSpLocks/>
          </p:cNvCxnSpPr>
          <p:nvPr/>
        </p:nvCxnSpPr>
        <p:spPr>
          <a:xfrm>
            <a:off x="250825" y="6283325"/>
            <a:ext cx="11712575" cy="0"/>
          </a:xfrm>
          <a:prstGeom prst="line">
            <a:avLst/>
          </a:prstGeom>
          <a:ln w="158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Prostokąt 8"/>
          <p:cNvSpPr>
            <a:spLocks noChangeArrowheads="1"/>
          </p:cNvSpPr>
          <p:nvPr/>
        </p:nvSpPr>
        <p:spPr bwMode="auto">
          <a:xfrm>
            <a:off x="250825" y="844550"/>
            <a:ext cx="358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000" b="1">
                <a:solidFill>
                  <a:srgbClr val="003399"/>
                </a:solidFill>
              </a:rPr>
              <a:t>3. Wspierane gospodarstwo</a:t>
            </a:r>
          </a:p>
        </p:txBody>
      </p:sp>
      <p:sp>
        <p:nvSpPr>
          <p:cNvPr id="23557" name="Prostokąt 4"/>
          <p:cNvSpPr>
            <a:spLocks noChangeArrowheads="1"/>
          </p:cNvSpPr>
          <p:nvPr/>
        </p:nvSpPr>
        <p:spPr bwMode="auto">
          <a:xfrm>
            <a:off x="498475" y="1343025"/>
            <a:ext cx="11693525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altLang="pl-PL" sz="1700"/>
              <a:t>o wielkości ekonomicznej wyrażonej w całkowitej rocznej standardowej produkcji od 13 tys. do 150 tys. euro,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altLang="pl-PL" sz="1700"/>
              <a:t>którego przynajmniej 70% minimalnej powierzchni użytków rolnych (tj. gruntów ornych, sadów, łąk trwałych, pastwisk trwałych, gruntów rolnych zabudowanych, gruntów pod stawami i gruntów pod rowami) stanowi przedmiot własności beneficjenta, użytkowania wieczystego lub dzierżawy z Zasobu Własności Rolnej Skarbu Państwa lub JST,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altLang="pl-PL" sz="1700"/>
              <a:t>o powierzchni użytków rolnych równej: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1700"/>
              <a:t>średniej powierzchni gruntów rolnych w kraju, a w województwach </a:t>
            </a:r>
            <a:br>
              <a:rPr lang="pl-PL" altLang="pl-PL" sz="1700"/>
            </a:br>
            <a:r>
              <a:rPr lang="pl-PL" altLang="pl-PL" sz="1700"/>
              <a:t>o niższej średniej – o powierzchni równej co najmniej średniej powierzchni gruntów rolnych w województwie,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1700"/>
              <a:t>nie większej niż 300 ha.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altLang="pl-PL" sz="1700"/>
              <a:t>budynki i budowle wykorzystywane do prowadzenia działalności rolniczej oraz użytki rolne wchodzące w skład tego gospodarstw nie mogą stanowić współwłasności ani współposiadania z wyłączeniem: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1700"/>
              <a:t>współwłasności małżeńskiej,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1700"/>
              <a:t>wspólnot gruntowych,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1700"/>
              <a:t>współwłasności wynikającej z realizacji operacji typu „Modernizacja gospodarstw rolnych" w ramach PROW 2014-2020 przez osoby wspólnie wnioskujące.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="" xmlns:a16="http://schemas.microsoft.com/office/drawing/2014/main" id="{89F48F0E-0880-4859-8CC4-C95B4094BE4A}"/>
              </a:ext>
            </a:extLst>
          </p:cNvPr>
          <p:cNvSpPr/>
          <p:nvPr/>
        </p:nvSpPr>
        <p:spPr>
          <a:xfrm>
            <a:off x="-41563" y="84360"/>
            <a:ext cx="11159836" cy="523220"/>
          </a:xfrm>
          <a:prstGeom prst="rect">
            <a:avLst/>
          </a:prstGeom>
          <a:solidFill>
            <a:srgbClr val="C5FFD8">
              <a:alpha val="85000"/>
            </a:srgbClr>
          </a:solidFill>
          <a:ln>
            <a:noFill/>
          </a:ln>
          <a:effectLst>
            <a:outerShdw blurRad="203200" dist="63500" dir="5400000" sx="1000" sy="1000" algn="t" rotWithShape="0">
              <a:prstClr val="black"/>
            </a:outerShdw>
            <a:softEdge rad="508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l-PL" sz="2800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pl-PL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Premie dla młodych rolników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8">
            <a:extLst>
              <a:ext uri="{FF2B5EF4-FFF2-40B4-BE49-F238E27FC236}">
                <a16:creationId xmlns="" xmlns:a16="http://schemas.microsoft.com/office/drawing/2014/main" id="{E25C5305-3190-403B-A2C2-D8F7A889C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70638"/>
            <a:ext cx="1219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1100" dirty="0">
                <a:latin typeface="+mn-lt"/>
              </a:rPr>
              <a:t>*</a:t>
            </a:r>
            <a:r>
              <a:rPr lang="pl-PL" sz="11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Rozporządzenie Ministra Rolnictwa i Rozwoju Wsi z dnia 13 lipca 2015 roku </a:t>
            </a:r>
            <a:r>
              <a:rPr lang="pl-PL" sz="1100" i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w sprawie szczegółowych warunków i trybu przyznawania, wypłaty oraz zwrotu pomocy finansowej na operacje typu „Premie dla młodych rolników” w ramach poddziałania „Pomoc w rozpoczęciu działalności gospodarczej na rzecz młodych rolników” objętego PROW na lata 2014-2020 (Dz. U. 2015 poz. 982)</a:t>
            </a:r>
            <a:endParaRPr lang="pl-PL" sz="1100" dirty="0">
              <a:latin typeface="+mn-lt"/>
              <a:ea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l-PL" altLang="pl-PL" sz="1200" dirty="0"/>
          </a:p>
        </p:txBody>
      </p:sp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1D1F3F2E-8439-4084-9CDF-F7D7509FFDD2}"/>
              </a:ext>
            </a:extLst>
          </p:cNvPr>
          <p:cNvCxnSpPr>
            <a:cxnSpLocks/>
          </p:cNvCxnSpPr>
          <p:nvPr/>
        </p:nvCxnSpPr>
        <p:spPr>
          <a:xfrm>
            <a:off x="250825" y="6283325"/>
            <a:ext cx="11712575" cy="0"/>
          </a:xfrm>
          <a:prstGeom prst="line">
            <a:avLst/>
          </a:prstGeom>
          <a:ln w="158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4" name="Prostokąt 4"/>
          <p:cNvSpPr>
            <a:spLocks noChangeArrowheads="1"/>
          </p:cNvSpPr>
          <p:nvPr/>
        </p:nvSpPr>
        <p:spPr bwMode="auto">
          <a:xfrm>
            <a:off x="250825" y="844550"/>
            <a:ext cx="200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000" b="1">
                <a:solidFill>
                  <a:srgbClr val="003399"/>
                </a:solidFill>
              </a:rPr>
              <a:t>4. Wykluczenie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08E12B1-6DAD-4458-8B09-8FB70B58CE12}"/>
              </a:ext>
            </a:extLst>
          </p:cNvPr>
          <p:cNvSpPr/>
          <p:nvPr/>
        </p:nvSpPr>
        <p:spPr>
          <a:xfrm>
            <a:off x="357188" y="1393825"/>
            <a:ext cx="10782300" cy="1892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pl-PL" sz="1700" dirty="0"/>
              <a:t>Premii nie przyznaje się: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1700" dirty="0"/>
              <a:t>osobie, której przyznano pomoc w ramach działania „Ułatwianie startu młodym rolnikom” objętego PROW 2007-2013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1700" dirty="0"/>
              <a:t>na grunty rolne, które wchodziły w skład gospodarstwa objętego ww. pomocą</a:t>
            </a:r>
          </a:p>
          <a:p>
            <a:pPr algn="ctr">
              <a:spcAft>
                <a:spcPts val="600"/>
              </a:spcAft>
              <a:defRPr/>
            </a:pPr>
            <a:r>
              <a:rPr lang="pl-PL" sz="1700" dirty="0">
                <a:solidFill>
                  <a:srgbClr val="0D6D0C"/>
                </a:solidFill>
              </a:rPr>
              <a:t>Wyjątek: 	pomoc została przyznana, lecz zostało stwierdzone wygaśnięcie decyzji lub została uchylona decyzja o przyznaniu pomocy.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F2E9A5D2-6192-49B5-8FF3-84A7DCFFD71E}"/>
              </a:ext>
            </a:extLst>
          </p:cNvPr>
          <p:cNvSpPr/>
          <p:nvPr/>
        </p:nvSpPr>
        <p:spPr>
          <a:xfrm>
            <a:off x="357188" y="3773488"/>
            <a:ext cx="11269662" cy="1892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pl-PL" sz="1700" u="sng" dirty="0"/>
              <a:t>Premii nie przyznaje się osobie, której przyznano pomoc w ramach operacji objętych PROW 2014-2020 typu:</a:t>
            </a:r>
          </a:p>
          <a:p>
            <a:pPr>
              <a:spcAft>
                <a:spcPts val="600"/>
              </a:spcAft>
              <a:defRPr/>
            </a:pPr>
            <a:endParaRPr lang="pl-PL" sz="17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1700" dirty="0">
                <a:solidFill>
                  <a:schemeClr val="tx2"/>
                </a:solidFill>
              </a:rPr>
              <a:t>„</a:t>
            </a:r>
            <a:r>
              <a:rPr lang="pl-PL" sz="1700" dirty="0">
                <a:solidFill>
                  <a:srgbClr val="0D6D0C"/>
                </a:solidFill>
              </a:rPr>
              <a:t>Premie na działalność pozarolniczą” </a:t>
            </a:r>
            <a:r>
              <a:rPr lang="pl-PL" sz="1700" dirty="0"/>
              <a:t>w ramach poddziałania „Pomoc na rozpoczęcie pozarolniczej działalności gospodarczej na obszarach wiejskich”;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1700" dirty="0"/>
              <a:t>„</a:t>
            </a:r>
            <a:r>
              <a:rPr lang="pl-PL" sz="1700" dirty="0">
                <a:solidFill>
                  <a:srgbClr val="0D6D0C"/>
                </a:solidFill>
              </a:rPr>
              <a:t>Restrukturyzacja małych gospodarstw” </a:t>
            </a:r>
            <a:r>
              <a:rPr lang="pl-PL" sz="1700" dirty="0"/>
              <a:t>w ramach poddziałania „Pomoc na rozpoczęcie działalności gospodarczej na rzecz rozwoju małych gospodarstw”.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="" xmlns:a16="http://schemas.microsoft.com/office/drawing/2014/main" id="{64C293CE-49A3-4CB0-B8AB-453E64776BB4}"/>
              </a:ext>
            </a:extLst>
          </p:cNvPr>
          <p:cNvSpPr/>
          <p:nvPr/>
        </p:nvSpPr>
        <p:spPr>
          <a:xfrm>
            <a:off x="-41563" y="84360"/>
            <a:ext cx="11159836" cy="523220"/>
          </a:xfrm>
          <a:prstGeom prst="rect">
            <a:avLst/>
          </a:prstGeom>
          <a:solidFill>
            <a:srgbClr val="C5FFD8">
              <a:alpha val="85000"/>
            </a:srgbClr>
          </a:solidFill>
          <a:ln>
            <a:noFill/>
          </a:ln>
          <a:effectLst>
            <a:outerShdw blurRad="203200" dist="63500" dir="5400000" sx="1000" sy="1000" algn="t" rotWithShape="0">
              <a:prstClr val="black"/>
            </a:outerShdw>
            <a:softEdge rad="508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l-PL" sz="2800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pl-PL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Premie dla młodych rolników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8">
            <a:extLst>
              <a:ext uri="{FF2B5EF4-FFF2-40B4-BE49-F238E27FC236}">
                <a16:creationId xmlns="" xmlns:a16="http://schemas.microsoft.com/office/drawing/2014/main" id="{E25C5305-3190-403B-A2C2-D8F7A889C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70638"/>
            <a:ext cx="1219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1100" dirty="0">
                <a:latin typeface="+mn-lt"/>
              </a:rPr>
              <a:t>*</a:t>
            </a:r>
            <a:r>
              <a:rPr lang="pl-PL" sz="11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Rozporządzenie Ministra Rolnictwa i Rozwoju Wsi z dnia 13 lipca 2015 roku </a:t>
            </a:r>
            <a:r>
              <a:rPr lang="pl-PL" sz="1100" i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w sprawie szczegółowych warunków i trybu przyznawania, wypłaty oraz zwrotu pomocy finansowej na operacje typu „Premie dla młodych rolników” w ramach poddziałania „Pomoc w rozpoczęciu działalności gospodarczej na rzecz młodych rolników” objętego PROW na lata 2014-2020 (Dz. U. 2015 poz. 982)</a:t>
            </a:r>
            <a:endParaRPr lang="pl-PL" sz="1100" dirty="0">
              <a:latin typeface="+mn-lt"/>
              <a:ea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l-PL" altLang="pl-PL" sz="1200" dirty="0"/>
          </a:p>
        </p:txBody>
      </p:sp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1D1F3F2E-8439-4084-9CDF-F7D7509FFDD2}"/>
              </a:ext>
            </a:extLst>
          </p:cNvPr>
          <p:cNvCxnSpPr>
            <a:cxnSpLocks/>
          </p:cNvCxnSpPr>
          <p:nvPr/>
        </p:nvCxnSpPr>
        <p:spPr>
          <a:xfrm>
            <a:off x="250825" y="6283325"/>
            <a:ext cx="11712575" cy="0"/>
          </a:xfrm>
          <a:prstGeom prst="line">
            <a:avLst/>
          </a:prstGeom>
          <a:ln w="158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2" name="Prostokąt 4"/>
          <p:cNvSpPr>
            <a:spLocks noChangeArrowheads="1"/>
          </p:cNvSpPr>
          <p:nvPr/>
        </p:nvSpPr>
        <p:spPr bwMode="auto">
          <a:xfrm>
            <a:off x="250825" y="844550"/>
            <a:ext cx="6569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000" b="1">
                <a:solidFill>
                  <a:srgbClr val="003399"/>
                </a:solidFill>
              </a:rPr>
              <a:t>5. Zmiany rozporządzenia w zakresie WoPP dotyczą: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="" xmlns:a16="http://schemas.microsoft.com/office/drawing/2014/main" id="{0D38C448-E6AB-4E58-B2B2-BA4240BB4949}"/>
              </a:ext>
            </a:extLst>
          </p:cNvPr>
          <p:cNvSpPr/>
          <p:nvPr/>
        </p:nvSpPr>
        <p:spPr>
          <a:xfrm>
            <a:off x="356753" y="1393501"/>
            <a:ext cx="11249891" cy="46697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1700" dirty="0"/>
              <a:t>rezygnacji z dostarczania </a:t>
            </a:r>
            <a:r>
              <a:rPr lang="pl-PL" sz="1700" dirty="0">
                <a:solidFill>
                  <a:srgbClr val="006600"/>
                </a:solidFill>
              </a:rPr>
              <a:t>kopii dowodu osobistego </a:t>
            </a:r>
            <a:r>
              <a:rPr lang="pl-PL" sz="1700" dirty="0"/>
              <a:t>osoby przekazującej gospodarstwo, </a:t>
            </a: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1700" dirty="0"/>
              <a:t>obowiązku dołączenia do wniosku </a:t>
            </a:r>
            <a:r>
              <a:rPr lang="pl-PL" sz="1700" dirty="0">
                <a:solidFill>
                  <a:srgbClr val="006600"/>
                </a:solidFill>
              </a:rPr>
              <a:t>kosztorysu</a:t>
            </a:r>
            <a:r>
              <a:rPr lang="pl-PL" sz="1700" dirty="0"/>
              <a:t> w przypadku, gdy biznesplan przewiduje realizację inwestycji budowlanej,</a:t>
            </a: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1700" dirty="0"/>
              <a:t>kopie składanych dokumentów mogą być poświadczone za zgodność z oryginałem dodatkowo przez występującego w sprawie </a:t>
            </a:r>
            <a:r>
              <a:rPr lang="pl-PL" sz="1700" dirty="0">
                <a:solidFill>
                  <a:srgbClr val="006600"/>
                </a:solidFill>
              </a:rPr>
              <a:t>pełnomocnika</a:t>
            </a:r>
            <a:r>
              <a:rPr lang="pl-PL" sz="1700" dirty="0"/>
              <a:t> będącego radcą prawnym lub adwokatem,</a:t>
            </a: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1700" dirty="0"/>
              <a:t>możliwości przedłożenia </a:t>
            </a:r>
            <a:r>
              <a:rPr lang="pl-PL" sz="1700" dirty="0">
                <a:solidFill>
                  <a:srgbClr val="006600"/>
                </a:solidFill>
              </a:rPr>
              <a:t>zaświadczenia</a:t>
            </a:r>
            <a:r>
              <a:rPr lang="pl-PL" sz="1700" dirty="0"/>
              <a:t> wydanego przez wojewódzki ODR o prowadzeniu ksiąg rachunkowych w ramach Polskiego FADN,</a:t>
            </a:r>
          </a:p>
          <a:p>
            <a:pPr marL="285750" indent="-2857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1700" dirty="0"/>
              <a:t>zmiana we wniosku o przyznanie pomocy lub w dołączonych do niego dokumentach dokonana przez wnioskodawcę </a:t>
            </a:r>
            <a:r>
              <a:rPr lang="pl-PL" sz="1700" dirty="0">
                <a:solidFill>
                  <a:srgbClr val="0D6D0C"/>
                </a:solidFill>
              </a:rPr>
              <a:t>po upływie </a:t>
            </a:r>
            <a:r>
              <a:rPr lang="pl-PL" sz="1700" strike="sngStrike" dirty="0">
                <a:solidFill>
                  <a:srgbClr val="0D6D0C"/>
                </a:solidFill>
              </a:rPr>
              <a:t>20 dni </a:t>
            </a:r>
            <a:r>
              <a:rPr lang="pl-PL" sz="1700" dirty="0">
                <a:solidFill>
                  <a:srgbClr val="0D6D0C"/>
                </a:solidFill>
              </a:rPr>
              <a:t>150 dni</a:t>
            </a:r>
            <a:r>
              <a:rPr lang="pl-PL" sz="1700" dirty="0"/>
              <a:t> od dnia zakończenia terminu składania wniosków albo po podaniu przez Prezesa ARiMR informacji, o kolejności przysługiwania pomocy (jeżeli ogłoszenie kolejności nastąpiło przed upływem 150 dni od dnia zakończenia terminu składania wniosków), nie wpływa na kolejność przysługiwania pomocy oraz liczbę punktów, z wyłączeniem przypadku gdy zmiana taka powoduje zmniejszenie liczby punktów.</a:t>
            </a: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endParaRPr lang="pl-PL" dirty="0"/>
          </a:p>
        </p:txBody>
      </p:sp>
      <p:sp>
        <p:nvSpPr>
          <p:cNvPr id="14" name="Prostokąt 13">
            <a:extLst>
              <a:ext uri="{FF2B5EF4-FFF2-40B4-BE49-F238E27FC236}">
                <a16:creationId xmlns="" xmlns:a16="http://schemas.microsoft.com/office/drawing/2014/main" id="{EC708467-BFE3-401D-9CF1-00A32A2C6F91}"/>
              </a:ext>
            </a:extLst>
          </p:cNvPr>
          <p:cNvSpPr/>
          <p:nvPr/>
        </p:nvSpPr>
        <p:spPr>
          <a:xfrm>
            <a:off x="-41563" y="84360"/>
            <a:ext cx="11159836" cy="523220"/>
          </a:xfrm>
          <a:prstGeom prst="rect">
            <a:avLst/>
          </a:prstGeom>
          <a:solidFill>
            <a:srgbClr val="C5FFD8">
              <a:alpha val="85000"/>
            </a:srgbClr>
          </a:solidFill>
          <a:ln>
            <a:noFill/>
          </a:ln>
          <a:effectLst>
            <a:outerShdw blurRad="203200" dist="63500" dir="5400000" sx="1000" sy="1000" algn="t" rotWithShape="0">
              <a:prstClr val="black"/>
            </a:outerShdw>
            <a:softEdge rad="508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l-PL" sz="2800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pl-PL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Premie dla młodych rolników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8">
            <a:extLst>
              <a:ext uri="{FF2B5EF4-FFF2-40B4-BE49-F238E27FC236}">
                <a16:creationId xmlns="" xmlns:a16="http://schemas.microsoft.com/office/drawing/2014/main" id="{E25C5305-3190-403B-A2C2-D8F7A889C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70638"/>
            <a:ext cx="1219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1100" dirty="0">
                <a:latin typeface="+mn-lt"/>
              </a:rPr>
              <a:t>*</a:t>
            </a:r>
            <a:r>
              <a:rPr lang="pl-PL" sz="11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Rozporządzenie Ministra Rolnictwa i Rozwoju Wsi z dnia 13 lipca 2015 roku </a:t>
            </a:r>
            <a:r>
              <a:rPr lang="pl-PL" sz="1100" i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w sprawie szczegółowych warunków i trybu przyznawania, wypłaty oraz zwrotu pomocy finansowej na operacje typu „Premie dla młodych rolników” w ramach poddziałania „Pomoc w rozpoczęciu działalności gospodarczej na rzecz młodych rolników” objętego PROW na lata 2014-2020 (Dz. U. 2015 poz. 982)</a:t>
            </a:r>
            <a:endParaRPr lang="pl-PL" sz="1100" dirty="0">
              <a:latin typeface="+mn-lt"/>
              <a:ea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l-PL" altLang="pl-PL" sz="1200" dirty="0"/>
          </a:p>
        </p:txBody>
      </p:sp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1D1F3F2E-8439-4084-9CDF-F7D7509FFDD2}"/>
              </a:ext>
            </a:extLst>
          </p:cNvPr>
          <p:cNvCxnSpPr>
            <a:cxnSpLocks/>
          </p:cNvCxnSpPr>
          <p:nvPr/>
        </p:nvCxnSpPr>
        <p:spPr>
          <a:xfrm>
            <a:off x="250825" y="6283325"/>
            <a:ext cx="11712575" cy="0"/>
          </a:xfrm>
          <a:prstGeom prst="line">
            <a:avLst/>
          </a:prstGeom>
          <a:ln w="158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0" name="Prostokąt 4"/>
          <p:cNvSpPr>
            <a:spLocks noChangeArrowheads="1"/>
          </p:cNvSpPr>
          <p:nvPr/>
        </p:nvSpPr>
        <p:spPr bwMode="auto">
          <a:xfrm>
            <a:off x="250825" y="844550"/>
            <a:ext cx="3543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000" b="1">
                <a:solidFill>
                  <a:srgbClr val="003399"/>
                </a:solidFill>
              </a:rPr>
              <a:t>6. Forma i wypłata pomocy:</a:t>
            </a:r>
          </a:p>
        </p:txBody>
      </p:sp>
      <p:sp>
        <p:nvSpPr>
          <p:cNvPr id="29701" name="Prostokąt 1"/>
          <p:cNvSpPr>
            <a:spLocks noChangeArrowheads="1"/>
          </p:cNvSpPr>
          <p:nvPr/>
        </p:nvSpPr>
        <p:spPr bwMode="auto">
          <a:xfrm>
            <a:off x="357188" y="1428750"/>
            <a:ext cx="11949112" cy="462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altLang="pl-PL" sz="1700" dirty="0"/>
              <a:t>Premia 100 tys. zł</a:t>
            </a:r>
            <a:r>
              <a:rPr lang="pl-PL" altLang="pl-PL" sz="1700" dirty="0" smtClean="0"/>
              <a:t>:         </a:t>
            </a:r>
            <a:r>
              <a:rPr lang="pl-PL" altLang="pl-PL" sz="2000" dirty="0" smtClean="0">
                <a:solidFill>
                  <a:srgbClr val="FF0000"/>
                </a:solidFill>
              </a:rPr>
              <a:t>WAŻNA ZMIANA W NABORZE 2019 -          KWOTA PREMII 150 TYS. ZŁ</a:t>
            </a:r>
            <a:endParaRPr lang="pl-PL" altLang="pl-PL" sz="200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altLang="pl-PL" sz="1700" dirty="0"/>
              <a:t>I rata - 80 tys. zł 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altLang="pl-PL" sz="1700" dirty="0"/>
              <a:t>wypłacana na wniosek o płatność, który składa się w terminie 9 miesięcy od dnia doręczenia decyzji o przyznaniu pomocy;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l-PL" altLang="pl-PL" sz="1700" dirty="0"/>
          </a:p>
          <a:p>
            <a:pPr lvl="1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altLang="pl-PL" sz="1700" dirty="0"/>
              <a:t>II rata - 20 tys. zł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altLang="pl-PL" sz="1700" dirty="0"/>
              <a:t>wypłacana na wniosek o płatność, który składa się  po realizacji biznesplanu, jednak nie później niż do dnia upływu 3 lat od dnia wypłaty pierwszej raty pomocy.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pl-PL" altLang="pl-PL" sz="1700" dirty="0"/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l-PL" altLang="pl-PL" sz="1700" dirty="0">
                <a:solidFill>
                  <a:srgbClr val="003399"/>
                </a:solidFill>
              </a:rPr>
              <a:t>100% na wydatki dotyczące działalności rolniczej w gospodarstwie lub przygotowania do sprzedaży produktów rolnych wytwarzanych w gospodarstwie, w tym co najmniej 70% kwoty pomocy na inwestycje w środki trwałe.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="" xmlns:a16="http://schemas.microsoft.com/office/drawing/2014/main" id="{D156F964-E7E7-4A9C-9BEB-D75A5B761606}"/>
              </a:ext>
            </a:extLst>
          </p:cNvPr>
          <p:cNvSpPr/>
          <p:nvPr/>
        </p:nvSpPr>
        <p:spPr>
          <a:xfrm>
            <a:off x="-41563" y="84360"/>
            <a:ext cx="11159836" cy="523220"/>
          </a:xfrm>
          <a:prstGeom prst="rect">
            <a:avLst/>
          </a:prstGeom>
          <a:solidFill>
            <a:srgbClr val="C5FFD8">
              <a:alpha val="85000"/>
            </a:srgbClr>
          </a:solidFill>
          <a:ln>
            <a:noFill/>
          </a:ln>
          <a:effectLst>
            <a:outerShdw blurRad="203200" dist="63500" dir="5400000" sx="1000" sy="1000" algn="t" rotWithShape="0">
              <a:prstClr val="black"/>
            </a:outerShdw>
            <a:softEdge rad="508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l-PL" sz="2800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pl-PL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Premie dla młodych rolników</a:t>
            </a:r>
          </a:p>
        </p:txBody>
      </p:sp>
      <p:sp>
        <p:nvSpPr>
          <p:cNvPr id="2" name="Strzałka w górę 1"/>
          <p:cNvSpPr/>
          <p:nvPr/>
        </p:nvSpPr>
        <p:spPr>
          <a:xfrm>
            <a:off x="7296912" y="1517904"/>
            <a:ext cx="292608" cy="42062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8">
            <a:extLst>
              <a:ext uri="{FF2B5EF4-FFF2-40B4-BE49-F238E27FC236}">
                <a16:creationId xmlns="" xmlns:a16="http://schemas.microsoft.com/office/drawing/2014/main" id="{E25C5305-3190-403B-A2C2-D8F7A889C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70638"/>
            <a:ext cx="1219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1100" dirty="0">
                <a:latin typeface="+mn-lt"/>
              </a:rPr>
              <a:t>*</a:t>
            </a:r>
            <a:r>
              <a:rPr lang="pl-PL" sz="11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Rozporządzenie Ministra Rolnictwa i Rozwoju Wsi z dnia 13 lipca 2015 roku </a:t>
            </a:r>
            <a:r>
              <a:rPr lang="pl-PL" sz="1100" i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w sprawie szczegółowych warunków i trybu przyznawania, wypłaty oraz zwrotu pomocy finansowej na operacje typu „Premie dla młodych rolników” w ramach poddziałania „Pomoc w rozpoczęciu działalności gospodarczej na rzecz młodych rolników” objętego PROW na lata 2014-2020 (Dz. U. 2015 poz. 982)</a:t>
            </a:r>
            <a:endParaRPr lang="pl-PL" sz="1100" dirty="0">
              <a:latin typeface="+mn-lt"/>
              <a:ea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pl-PL" altLang="pl-PL" sz="1200" dirty="0"/>
          </a:p>
        </p:txBody>
      </p:sp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1D1F3F2E-8439-4084-9CDF-F7D7509FFDD2}"/>
              </a:ext>
            </a:extLst>
          </p:cNvPr>
          <p:cNvCxnSpPr>
            <a:cxnSpLocks/>
          </p:cNvCxnSpPr>
          <p:nvPr/>
        </p:nvCxnSpPr>
        <p:spPr>
          <a:xfrm>
            <a:off x="250825" y="6283325"/>
            <a:ext cx="11712575" cy="0"/>
          </a:xfrm>
          <a:prstGeom prst="line">
            <a:avLst/>
          </a:prstGeom>
          <a:ln w="158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8" name="Prostokąt 1"/>
          <p:cNvSpPr>
            <a:spLocks noChangeArrowheads="1"/>
          </p:cNvSpPr>
          <p:nvPr/>
        </p:nvSpPr>
        <p:spPr bwMode="auto">
          <a:xfrm>
            <a:off x="250825" y="1165225"/>
            <a:ext cx="1152048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altLang="pl-PL" sz="1500"/>
              <a:t>cele pośrednie i końcowe dotyczące rozwoju gospodarstwa;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altLang="pl-PL" sz="1500"/>
              <a:t>opis działań dotyczących rozwoju gospodarstwa: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1500"/>
              <a:t>opis i szacunkową wartość planowanych inwestycji w środki trwałe,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1500"/>
              <a:t>opis działań dotyczących zrównoważenia środowiskowego i efektywnej gospodarki zasobami,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altLang="pl-PL" sz="1500"/>
              <a:t>sposób, w jaki realizacja biznesplanu doprowadzi </a:t>
            </a:r>
            <a:r>
              <a:rPr lang="pl-PL" altLang="pl-PL" sz="1500">
                <a:solidFill>
                  <a:srgbClr val="003399"/>
                </a:solidFill>
              </a:rPr>
              <a:t>do osiągnięcia co najmniej 10% wzrostu wielkości ekonomicznej gospodarstwa</a:t>
            </a:r>
            <a:r>
              <a:rPr lang="pl-PL" altLang="pl-PL" sz="1500"/>
              <a:t>,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altLang="pl-PL" sz="1500"/>
              <a:t>opis sposobu uzupełnienia wykształcenia (jeśli dotyczy),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altLang="pl-PL" sz="1500"/>
              <a:t>sposób i termin spełnienia wymagań „aktywnego rolnika”,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altLang="pl-PL" sz="1500"/>
              <a:t>przewidziane w biznesplanie wydatki dotyczące działalności gospodarczej, w tym inwestycji w środki trwałe, mogą uwzględniać wyłącznie inwestycje, które </a:t>
            </a:r>
            <a:r>
              <a:rPr lang="pl-PL" altLang="pl-PL" sz="1500">
                <a:solidFill>
                  <a:srgbClr val="0D6D0C"/>
                </a:solidFill>
              </a:rPr>
              <a:t>nie zostały rozpoczęte przed dniem złożenia wniosku o przyznanie pomocy</a:t>
            </a:r>
            <a:r>
              <a:rPr lang="pl-PL" altLang="pl-PL" sz="1500"/>
              <a:t>,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altLang="pl-PL" sz="1500"/>
              <a:t>wprowadza się zmianę polegającą na podniesieniu z </a:t>
            </a:r>
            <a:r>
              <a:rPr lang="pl-PL" altLang="pl-PL" sz="1500">
                <a:solidFill>
                  <a:srgbClr val="0D6D0C"/>
                </a:solidFill>
              </a:rPr>
              <a:t>10 do 30 punktów </a:t>
            </a:r>
            <a:r>
              <a:rPr lang="pl-PL" altLang="pl-PL" sz="1500"/>
              <a:t>procentowych dopuszczalnego progu zmian w skali produkcji roślinnej lub zwierzęcej, poniżej którego nie jest wymagana zgoda ARiMR na zmianę planu.</a:t>
            </a:r>
          </a:p>
        </p:txBody>
      </p:sp>
      <p:sp>
        <p:nvSpPr>
          <p:cNvPr id="31749" name="Prostokąt 8"/>
          <p:cNvSpPr>
            <a:spLocks noChangeArrowheads="1"/>
          </p:cNvSpPr>
          <p:nvPr/>
        </p:nvSpPr>
        <p:spPr bwMode="auto">
          <a:xfrm>
            <a:off x="250825" y="844550"/>
            <a:ext cx="1893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000" b="1">
                <a:solidFill>
                  <a:srgbClr val="003399"/>
                </a:solidFill>
              </a:rPr>
              <a:t>7. Biznesplan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="" xmlns:a16="http://schemas.microsoft.com/office/drawing/2014/main" id="{49118589-686C-4B52-B30D-297D753B667F}"/>
              </a:ext>
            </a:extLst>
          </p:cNvPr>
          <p:cNvSpPr/>
          <p:nvPr/>
        </p:nvSpPr>
        <p:spPr>
          <a:xfrm>
            <a:off x="-41563" y="84360"/>
            <a:ext cx="11159836" cy="523220"/>
          </a:xfrm>
          <a:prstGeom prst="rect">
            <a:avLst/>
          </a:prstGeom>
          <a:solidFill>
            <a:srgbClr val="C5FFD8">
              <a:alpha val="85000"/>
            </a:srgbClr>
          </a:solidFill>
          <a:ln>
            <a:noFill/>
          </a:ln>
          <a:effectLst>
            <a:outerShdw blurRad="203200" dist="63500" dir="5400000" sx="1000" sy="1000" algn="t" rotWithShape="0">
              <a:prstClr val="black"/>
            </a:outerShdw>
            <a:softEdge rad="508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l-PL" sz="2800" dirty="0">
                <a:solidFill>
                  <a:srgbClr val="00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pl-PL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Premie dla młodych rolników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ojekt niestandardowy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2727</TotalTime>
  <Words>2079</Words>
  <Application>Microsoft Office PowerPoint</Application>
  <PresentationFormat>Panoramiczny</PresentationFormat>
  <Paragraphs>155</Paragraphs>
  <Slides>15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 Unicode MS</vt:lpstr>
      <vt:lpstr>Arial</vt:lpstr>
      <vt:lpstr>Calibri</vt:lpstr>
      <vt:lpstr>Calibri Light</vt:lpstr>
      <vt:lpstr>Times New Roman</vt:lpstr>
      <vt:lpstr>Wingdings</vt:lpstr>
      <vt:lpstr>1_Projekt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Napieracz Grzegorz;aldona.napieracz@gmail.com</dc:creator>
  <cp:lastModifiedBy>Napieracz Aldona</cp:lastModifiedBy>
  <cp:revision>304</cp:revision>
  <cp:lastPrinted>2018-01-28T16:22:39Z</cp:lastPrinted>
  <dcterms:created xsi:type="dcterms:W3CDTF">2018-01-26T21:25:25Z</dcterms:created>
  <dcterms:modified xsi:type="dcterms:W3CDTF">2019-03-18T16:15:24Z</dcterms:modified>
</cp:coreProperties>
</file>