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67" r:id="rId4"/>
    <p:sldId id="259" r:id="rId5"/>
    <p:sldId id="261" r:id="rId6"/>
    <p:sldId id="260" r:id="rId7"/>
    <p:sldId id="258" r:id="rId8"/>
    <p:sldId id="263" r:id="rId9"/>
    <p:sldId id="264" r:id="rId10"/>
    <p:sldId id="265" r:id="rId11"/>
    <p:sldId id="262" r:id="rId12"/>
    <p:sldId id="266" r:id="rId13"/>
    <p:sldId id="271" r:id="rId14"/>
  </p:sldIdLst>
  <p:sldSz cx="12192000" cy="6858000"/>
  <p:notesSz cx="10223500" cy="7072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DFBC9"/>
    <a:srgbClr val="CCECFF"/>
    <a:srgbClr val="FEDACA"/>
    <a:srgbClr val="DDDDDD"/>
    <a:srgbClr val="F0F0F0"/>
    <a:srgbClr val="E88546"/>
    <a:srgbClr val="002060"/>
    <a:srgbClr val="33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7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78510E78-8B75-4ABF-8A82-E4D8B90AA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0183" cy="354844"/>
          </a:xfrm>
          <a:prstGeom prst="rect">
            <a:avLst/>
          </a:prstGeom>
        </p:spPr>
        <p:txBody>
          <a:bodyPr vert="horz" lIns="94560" tIns="47280" rIns="94560" bIns="4728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D14B42E8-DE44-4B58-B81D-2C3EBB4C60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0952" y="1"/>
            <a:ext cx="4430183" cy="354844"/>
          </a:xfrm>
          <a:prstGeom prst="rect">
            <a:avLst/>
          </a:prstGeom>
        </p:spPr>
        <p:txBody>
          <a:bodyPr vert="horz" lIns="94560" tIns="47280" rIns="94560" bIns="47280" rtlCol="0"/>
          <a:lstStyle>
            <a:lvl1pPr algn="r">
              <a:defRPr sz="1200"/>
            </a:lvl1pPr>
          </a:lstStyle>
          <a:p>
            <a:fld id="{54513212-A801-4637-A383-00887C373C0A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496610D-6769-4865-B779-3C2FF2EFEA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17472"/>
            <a:ext cx="4430183" cy="354843"/>
          </a:xfrm>
          <a:prstGeom prst="rect">
            <a:avLst/>
          </a:prstGeom>
        </p:spPr>
        <p:txBody>
          <a:bodyPr vert="horz" lIns="94560" tIns="47280" rIns="94560" bIns="4728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5D0E16E-FAF9-4304-9460-F3C704D2B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1543" y="6717063"/>
            <a:ext cx="4430183" cy="355252"/>
          </a:xfrm>
          <a:prstGeom prst="rect">
            <a:avLst/>
          </a:prstGeom>
        </p:spPr>
        <p:txBody>
          <a:bodyPr vert="horz" lIns="94560" tIns="47280" rIns="94560" bIns="47280" rtlCol="0" anchor="b"/>
          <a:lstStyle>
            <a:lvl1pPr algn="r">
              <a:defRPr sz="1200"/>
            </a:lvl1pPr>
          </a:lstStyle>
          <a:p>
            <a:fld id="{FEFD7975-4E6E-4569-A3AD-010237D65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865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0183" cy="354844"/>
          </a:xfrm>
          <a:prstGeom prst="rect">
            <a:avLst/>
          </a:prstGeom>
        </p:spPr>
        <p:txBody>
          <a:bodyPr vert="horz" lIns="94560" tIns="47280" rIns="94560" bIns="4728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0952" y="1"/>
            <a:ext cx="4430183" cy="354844"/>
          </a:xfrm>
          <a:prstGeom prst="rect">
            <a:avLst/>
          </a:prstGeom>
        </p:spPr>
        <p:txBody>
          <a:bodyPr vert="horz" lIns="94560" tIns="47280" rIns="94560" bIns="47280" rtlCol="0"/>
          <a:lstStyle>
            <a:lvl1pPr algn="r">
              <a:defRPr sz="1200"/>
            </a:lvl1pPr>
          </a:lstStyle>
          <a:p>
            <a:fld id="{A8D73742-1AD5-4631-B8E4-BCAC4C1EEDE0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90850" y="884238"/>
            <a:ext cx="4241800" cy="238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0" tIns="47280" rIns="94560" bIns="4728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2350" y="3403550"/>
            <a:ext cx="8178800" cy="2784724"/>
          </a:xfrm>
          <a:prstGeom prst="rect">
            <a:avLst/>
          </a:prstGeom>
        </p:spPr>
        <p:txBody>
          <a:bodyPr vert="horz" lIns="94560" tIns="47280" rIns="94560" bIns="4728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717472"/>
            <a:ext cx="4430183" cy="354843"/>
          </a:xfrm>
          <a:prstGeom prst="rect">
            <a:avLst/>
          </a:prstGeom>
        </p:spPr>
        <p:txBody>
          <a:bodyPr vert="horz" lIns="94560" tIns="47280" rIns="94560" bIns="47280" rtlCol="0" anchor="b"/>
          <a:lstStyle>
            <a:lvl1pPr algn="l">
              <a:defRPr sz="1200"/>
            </a:lvl1pPr>
          </a:lstStyle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0952" y="6717472"/>
            <a:ext cx="4430183" cy="354843"/>
          </a:xfrm>
          <a:prstGeom prst="rect">
            <a:avLst/>
          </a:prstGeom>
        </p:spPr>
        <p:txBody>
          <a:bodyPr vert="horz" lIns="94560" tIns="47280" rIns="94560" bIns="47280" rtlCol="0" anchor="b"/>
          <a:lstStyle>
            <a:lvl1pPr algn="r">
              <a:defRPr sz="1200"/>
            </a:lvl1pPr>
          </a:lstStyle>
          <a:p>
            <a:fld id="{F2C9994F-E6CC-44C2-858E-18F8CD9AD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79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1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12C605D-CAAF-493D-8B87-B7BE17DF5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067F81A-EA70-4D10-860A-A6F2EF91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C048D9E-4BD3-4176-8D33-31FEE25A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C20DC63-573C-422D-A7BB-24A125DD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xmlns="" id="{5C0A2143-4454-45F9-AB9F-CB406743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1021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4DC467-530C-499F-8BE9-E18990F0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B005DD2-982D-4E07-8C68-D6F61C58B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9E02098-BB5D-4E3D-8F0B-5C418D0D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FE8967-8E3A-4935-BBF3-7AFF017E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14B1ADC-0B36-40E7-8AA8-06CF559E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6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983CB51-9B01-4DF9-8941-EBDCB58A9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48B901E-FA82-40D4-90BC-AB690AC92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C7D9A9-86AF-4CA1-B970-970564D1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63BC4A2-8820-40A7-84A6-1033B7FF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22A6C71-84D2-42E6-8706-5D8565D3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Aldona Napieracz </a:t>
            </a:r>
            <a:fld id="{3FAB7532-DBDB-4768-9AAB-5C7D0105CB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1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CCDD65-194D-4F32-8661-95F51D23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4D9905-2FA6-4D8F-9381-7CAB5F66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4993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D39C1D-5E95-42EF-8DDF-3BEF20BD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D0D4F07-BDF6-414D-BA76-F299C7F76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A1304-A163-486A-A95A-72BD4C24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FA31835-3FF7-49A3-BAA7-865F8035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4C29AC4-1D13-4E02-B47B-D4292819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0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C9F291-0F2C-4148-B092-5D979615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1D119B-C32B-4DC4-BDB4-33846BAC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D09BF28-8F49-4CEB-B1C7-B9C6FF03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52A66F6-7A9D-4B8B-BD7C-8231F396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3765AE3-D2DF-41E9-988D-FC476790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5C69DFA-E3EF-4D2C-B920-CEE94409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20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2223D-B90A-4A03-8300-7BD4F928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FD82A7A-A211-4B5E-AEAA-F73FBA915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3B01DA9-030E-4065-B703-2E39F1DC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4AB9151-CF8D-4C78-8716-602D1AEAB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929005F-725F-4564-B6CF-13ABF227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0A73A47-0E0C-48B9-81AC-85FB6766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6833726-501C-4C82-AB0F-0E3649AD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E544B71-3557-4021-A0F9-F1CCDF28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82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F6D96C-E252-4619-AD42-C0D2074D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2C1E9AA-257E-4FB0-8370-41D35ECD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637B53-E1A3-4737-BB8E-D662195F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03B4EAD-AA81-406A-B052-49B59CAB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8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5C02AC1-1C14-423E-A5C5-E6AE2C02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6C16521-8176-4EF6-8D98-DF7BEEE0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C030739-10C8-4A1A-A494-10ED3829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C6E86BA-5C43-425E-9C69-F5F2058393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3653708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534109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57948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DDDD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DDDD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9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0" dirty="0" err="1">
                          <a:solidFill>
                            <a:schemeClr val="tx1"/>
                          </a:solidFill>
                        </a:rPr>
                        <a:t>zxcxcxcx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dirty="0" err="1">
                          <a:solidFill>
                            <a:schemeClr val="tx1"/>
                          </a:solidFill>
                        </a:rPr>
                        <a:t>vbvbvbvb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96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6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CEF3FF-C79D-4F4D-9375-3D0213DE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1EDD08-5C27-475F-9FC2-834CC2CB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FE64275-8F95-45B1-803A-02166F44C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C840D29-C347-4C6F-8A71-B777E24A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2221BF0-8DC1-4291-BD57-52162805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62230D-0B8C-48E7-88B2-6F2E445E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19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55C80A-5676-4DE3-A040-483751B4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559CBF4-6B09-4D73-99A6-BC5A0EA14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6EE18DD-CAC4-4C9E-9FAA-7E2EBE03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1DD5624-0CB0-4F55-90D0-CA6C7117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5E1529B-F4DA-4CF4-91B1-1411D09B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CE6A53E-0433-41B8-95B9-66DA00CA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7532-DBDB-4768-9AAB-5C7D0105C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5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3FCB300-0E7E-4AEC-8FED-F1F462D5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10004FD-9A3D-48E3-912C-08A286ED6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A4600CD-9DE7-4CFE-93B4-1555A2921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3BACED-C349-4236-B0BE-CD154F8CE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1CBD23D-D657-45A5-85BA-8D361B0D7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7532-DBDB-4768-9AAB-5C7D0105CB2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206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9E995AC-43B8-4DCA-A589-7BB65577C8D7}"/>
              </a:ext>
            </a:extLst>
          </p:cNvPr>
          <p:cNvSpPr/>
          <p:nvPr/>
        </p:nvSpPr>
        <p:spPr>
          <a:xfrm>
            <a:off x="0" y="251690"/>
            <a:ext cx="12192000" cy="1036438"/>
          </a:xfrm>
          <a:prstGeom prst="rect">
            <a:avLst/>
          </a:prstGeom>
          <a:solidFill>
            <a:srgbClr val="FF6600">
              <a:alpha val="65000"/>
            </a:srgbClr>
          </a:solidFill>
          <a:effectLst>
            <a:glow rad="2286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Restrukturyzacja małych gospodarstw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4166A50E-6331-44DF-ACBD-C31DE8EAA0B4}"/>
              </a:ext>
            </a:extLst>
          </p:cNvPr>
          <p:cNvSpPr/>
          <p:nvPr/>
        </p:nvSpPr>
        <p:spPr>
          <a:xfrm>
            <a:off x="6988628" y="4519853"/>
            <a:ext cx="4931229" cy="1248803"/>
          </a:xfrm>
          <a:prstGeom prst="rect">
            <a:avLst/>
          </a:prstGeom>
          <a:solidFill>
            <a:srgbClr val="E88546"/>
          </a:solidFill>
          <a:effectLst>
            <a:glow rad="533400">
              <a:schemeClr val="accent6">
                <a:satMod val="175000"/>
                <a:alpha val="3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NABÓR WNIOSKÓW: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28.02 – 29.03.2019r.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52FF395-6245-4BAF-84E6-CB4214CC50CA}"/>
              </a:ext>
            </a:extLst>
          </p:cNvPr>
          <p:cNvSpPr/>
          <p:nvPr/>
        </p:nvSpPr>
        <p:spPr>
          <a:xfrm>
            <a:off x="1191164" y="2251708"/>
            <a:ext cx="9809673" cy="692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Instruktaż dla beneficjenta programu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FCF7195-80C5-47FD-B6C4-653819058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14468"/>
          <a:stretch/>
        </p:blipFill>
        <p:spPr>
          <a:xfrm>
            <a:off x="380999" y="3157805"/>
            <a:ext cx="6183086" cy="3368175"/>
          </a:xfrm>
          <a:prstGeom prst="rect">
            <a:avLst/>
          </a:prstGeom>
          <a:ln>
            <a:noFill/>
          </a:ln>
          <a:effectLst>
            <a:glow rad="3810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86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93B438E-3967-4491-90D3-E81B7F9DC72C}"/>
              </a:ext>
            </a:extLst>
          </p:cNvPr>
          <p:cNvSpPr/>
          <p:nvPr/>
        </p:nvSpPr>
        <p:spPr>
          <a:xfrm>
            <a:off x="467388" y="1730353"/>
            <a:ext cx="105707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zostaje wydana przez Dyrektora OR (w terminie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210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 od zakończenia naboru) z zastrzeżeniem dopełnienia w terminie warunków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219DEDC-0720-4EAA-AA46-C47606CFF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86207"/>
              </p:ext>
            </p:extLst>
          </p:nvPr>
        </p:nvGraphicFramePr>
        <p:xfrm>
          <a:off x="1312752" y="2593207"/>
          <a:ext cx="9587620" cy="232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7620">
                  <a:extLst>
                    <a:ext uri="{9D8B030D-6E8A-4147-A177-3AD203B41FA5}">
                      <a16:colId xmlns:a16="http://schemas.microsoft.com/office/drawing/2014/main" xmlns="" val="2616278916"/>
                    </a:ext>
                  </a:extLst>
                </a:gridCol>
              </a:tblGrid>
              <a:tr h="470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953178"/>
                  </a:ext>
                </a:extLst>
              </a:tr>
              <a:tr h="9263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Beneficjent po otrzymaniu decyzji o przyznaniu pomocy w terminie 6 miesięcy jest zobowiązany: rozpocząć realizację biznesplanu, rozpocząć prowadzenie ewidencji przychodów i rozchodów w gospodarstwie i złożyć wniosek o płatność I raty pomocy.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9436229"/>
                  </a:ext>
                </a:extLst>
              </a:tr>
              <a:tr h="9263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Beneficjent zobowiązany jest do prowadzenia ewidencji przychodów i rozchodów  w gospodarstwie lub księgi rachunkowej lub ewidencji przychodów i rozchodów na podstawie odrębnych przepisów w tym prowadzenie ksiąg rachunkowych w ramach Polskiego FADN.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6859607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03EAB41-B27E-4C5E-89F6-7C6D051FADE3}"/>
              </a:ext>
            </a:extLst>
          </p:cNvPr>
          <p:cNvSpPr/>
          <p:nvPr/>
        </p:nvSpPr>
        <p:spPr>
          <a:xfrm>
            <a:off x="238788" y="973569"/>
            <a:ext cx="422763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Decyzja o przyznaniu pomocy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9E1B9442-AF14-43E0-9865-60F633B84A65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B861EECB-10D6-405D-92E6-D182DE66097A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BEFB69E-D699-4A51-8EDD-C8F2902757FA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42388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A890965-3DE8-4EDC-93A1-F7EDAC878893}"/>
              </a:ext>
            </a:extLst>
          </p:cNvPr>
          <p:cNvSpPr/>
          <p:nvPr/>
        </p:nvSpPr>
        <p:spPr>
          <a:xfrm>
            <a:off x="391885" y="1477115"/>
            <a:ext cx="1111168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o płatność II raty składa się po realizacji biznesplanu, nie później niż do dnia upływu 3 lat od dnia wypłaty I raty pomocy wraz ze sprawozdaniem z realizacji biznesplanu;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0453EEC5-38DB-4B62-8985-8036CD2AD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34954"/>
              </p:ext>
            </p:extLst>
          </p:nvPr>
        </p:nvGraphicFramePr>
        <p:xfrm>
          <a:off x="566057" y="2553658"/>
          <a:ext cx="10424850" cy="1922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4850">
                  <a:extLst>
                    <a:ext uri="{9D8B030D-6E8A-4147-A177-3AD203B41FA5}">
                      <a16:colId xmlns:a16="http://schemas.microsoft.com/office/drawing/2014/main" xmlns="" val="2882961636"/>
                    </a:ext>
                  </a:extLst>
                </a:gridCol>
              </a:tblGrid>
              <a:tr h="438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754610"/>
                  </a:ext>
                </a:extLst>
              </a:tr>
              <a:tr h="1483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drugą ratę wypłaca się na wniosek o płatność, który składa się po realizacji biznesplanu (jednak nie później niż do dnia upływu 3 lat od dnia wypłaty I raty pomocy, a w przypadku zaakceptowanego przez Dyrektora ARiMR wydłużenia okresu realizacji biznesplanu nie później niż do dnia upływu 4 lat od dnia wypłaty pierwszej raty pomocy – jednak nie później niż do dnia 31 sierpnia 2023 roku.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377699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F9A7DBBA-644B-4E03-836C-FCFD19AE34BE}"/>
              </a:ext>
            </a:extLst>
          </p:cNvPr>
          <p:cNvSpPr/>
          <p:nvPr/>
        </p:nvSpPr>
        <p:spPr>
          <a:xfrm>
            <a:off x="257448" y="5140152"/>
            <a:ext cx="112461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 wypłata pomocy następuję w terminie max. 90 dni od dnia złożenia wniosku o płatność wraz z wymaganymi dokumentami.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1862461-C149-4DF8-B905-2680FE089FE6}"/>
              </a:ext>
            </a:extLst>
          </p:cNvPr>
          <p:cNvSpPr/>
          <p:nvPr/>
        </p:nvSpPr>
        <p:spPr>
          <a:xfrm>
            <a:off x="257449" y="768620"/>
            <a:ext cx="862351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Wypłata środków w odpowiedzi na wniosek o płatność</a:t>
            </a:r>
            <a:r>
              <a:rPr lang="pl-PL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185BC0A-7052-4A6A-BE5F-BDF288858729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50C0840B-9E3B-4B4A-9DA1-02A17BE67A38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1234B4AD-293D-4011-944F-31FA11948206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2500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FFC46F2-59FD-4C06-A951-172ECCB76117}"/>
              </a:ext>
            </a:extLst>
          </p:cNvPr>
          <p:cNvSpPr/>
          <p:nvPr/>
        </p:nvSpPr>
        <p:spPr>
          <a:xfrm>
            <a:off x="351078" y="1362531"/>
            <a:ext cx="11329293" cy="306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prowadzenie działalności rolniczej w gospodarstwie zgodnie z założeniami biznesplanu,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prowadzenie uproszczonej rachunkowości,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osiągnięcie wzrostu wielkości ekonomicznej gospodarstwa do co najmniej 10 tys. euro i utrzymanie tego poziomu,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osiągnięcie wzrostu wielkości ekonomicznej gospodarstwa - o co najmniej 20% w stosunku do wyjściowej wielkości ekonomicznej i utrzymanie tego wzrostu,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prowadzenie działań, z tytułu których przyznano punkty,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rzechowywanie dokumentacji,</a:t>
            </a:r>
            <a:r>
              <a:rPr lang="pl-PL" b="1" dirty="0">
                <a:latin typeface="Calibri" panose="020F0502020204030204" pitchFamily="34" charset="0"/>
              </a:rPr>
              <a:t>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umożliwienie przeprowadzenie kontroli.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2E77598-5891-43D8-9561-3D5A85D43AD0}"/>
              </a:ext>
            </a:extLst>
          </p:cNvPr>
          <p:cNvSpPr/>
          <p:nvPr/>
        </p:nvSpPr>
        <p:spPr>
          <a:xfrm>
            <a:off x="427706" y="654711"/>
            <a:ext cx="112526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Zobowiązania beneficjenta </a:t>
            </a:r>
            <a:r>
              <a:rPr lang="pl-PL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dnia upływu 5 lat od dnia wypłaty I raty pomocy)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EDB8E3B-322C-47A6-9E85-1D1FBDB3AEA7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3530BF6-3397-40B4-BE1C-D7F7AA1EB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0" y="3820886"/>
            <a:ext cx="7081355" cy="2030205"/>
          </a:xfrm>
          <a:prstGeom prst="rect">
            <a:avLst/>
          </a:prstGeom>
          <a:effectLst>
            <a:glow rad="228600">
              <a:schemeClr val="accent5">
                <a:satMod val="175000"/>
                <a:alpha val="35000"/>
              </a:schemeClr>
            </a:glow>
            <a:softEdge rad="317500"/>
          </a:effec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1D0D2729-1DAE-4E1D-AFCB-F8D712D76625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71CE066-9FBB-4C3B-B05D-091158F6CB2F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236837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5B9CFC7-0C69-46A5-8FBA-595C32D8D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9916" r="10948" b="32153"/>
          <a:stretch/>
        </p:blipFill>
        <p:spPr>
          <a:xfrm>
            <a:off x="2315431" y="2147092"/>
            <a:ext cx="7665045" cy="2414518"/>
          </a:xfrm>
          <a:prstGeom prst="rect">
            <a:avLst/>
          </a:prstGeom>
          <a:ln w="508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11000"/>
              </a:schemeClr>
            </a:glow>
            <a:softEdge rad="3175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8CB67C6-9D6C-4949-9570-31097DAB15B6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A7C1C50-7D7E-407B-91FF-6D7EE9C3B4FA}"/>
              </a:ext>
            </a:extLst>
          </p:cNvPr>
          <p:cNvSpPr/>
          <p:nvPr/>
        </p:nvSpPr>
        <p:spPr>
          <a:xfrm>
            <a:off x="2680854" y="5003543"/>
            <a:ext cx="6951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FF6600"/>
                </a:solidFill>
                <a:latin typeface="Calibri" panose="020F050202020403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966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25DAA8F-589F-4031-8670-B87D0628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41" y="3754143"/>
            <a:ext cx="7882760" cy="2259966"/>
          </a:xfrm>
          <a:prstGeom prst="rect">
            <a:avLst/>
          </a:prstGeom>
          <a:effectLst>
            <a:glow rad="228600">
              <a:schemeClr val="accent5">
                <a:satMod val="175000"/>
                <a:alpha val="35000"/>
              </a:schemeClr>
            </a:glow>
            <a:softEdge rad="317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5B9CFC7-0C69-46A5-8FBA-595C32D8D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9916" r="10948" b="32153"/>
          <a:stretch/>
        </p:blipFill>
        <p:spPr>
          <a:xfrm>
            <a:off x="2208298" y="889791"/>
            <a:ext cx="7665045" cy="2451207"/>
          </a:xfrm>
          <a:prstGeom prst="rect">
            <a:avLst/>
          </a:prstGeom>
          <a:ln w="508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11000"/>
              </a:schemeClr>
            </a:glow>
            <a:softEdge rad="3175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8CB67C6-9D6C-4949-9570-31097DAB15B6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A7C1C50-7D7E-407B-91FF-6D7EE9C3B4FA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xmlns="" id="{1E0CDE90-5D7A-495C-BAE2-B208498352BB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983D745-929E-4A72-81E9-8039D2449CDB}"/>
              </a:ext>
            </a:extLst>
          </p:cNvPr>
          <p:cNvSpPr/>
          <p:nvPr/>
        </p:nvSpPr>
        <p:spPr>
          <a:xfrm>
            <a:off x="704192" y="1209219"/>
            <a:ext cx="10293488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Wnioskodawcą może być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rolnik lub małżonek rolnika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posiadaniu samoistnym lub zależnym gospodarstwa  o powierzchni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min. 1ha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użytków rolnych, prowadzący działalność rolniczą;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podlegający w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pełnym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zakresie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ubezpieczeniu w KRUS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 nie wykonujący żadnej innej działalności gospodarczej;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0B8F91C-2A06-4E4A-9AE6-1EE33234A627}"/>
              </a:ext>
            </a:extLst>
          </p:cNvPr>
          <p:cNvSpPr/>
          <p:nvPr/>
        </p:nvSpPr>
        <p:spPr>
          <a:xfrm>
            <a:off x="704192" y="4419446"/>
            <a:ext cx="9988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wspierane gospodarstwo o wielkości ekonomicznej mniejszej </a:t>
            </a:r>
            <a:r>
              <a:rPr lang="pl-PL" b="1" dirty="0"/>
              <a:t>niż 10 tys. euro</a:t>
            </a:r>
            <a:r>
              <a:rPr lang="pl-PL" dirty="0"/>
              <a:t>;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deklaracja do dopłat obszarowych i przyznana jednolita płatność obszarowa co najmniej w roku składania wniosku o przyznanie </a:t>
            </a:r>
            <a:r>
              <a:rPr lang="pl-PL" dirty="0" smtClean="0"/>
              <a:t>premii potwierdzająca wyjściową wielkość ekonomiczną (nie ma obowiązku w przypadku działów specjalnych i użytkowania gruntów we własności, dzierżawy wieczystej lub dzierżawy długoterminowej z j.s.t czy z ZWRSP – wówczas kontrola na miejscu).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0145DC0-D5F7-4935-9859-FA5F0F198B64}"/>
              </a:ext>
            </a:extLst>
          </p:cNvPr>
          <p:cNvSpPr/>
          <p:nvPr/>
        </p:nvSpPr>
        <p:spPr>
          <a:xfrm>
            <a:off x="704192" y="562666"/>
            <a:ext cx="315439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Warunki dostępu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177E0C1C-C945-4189-B564-B514E5DF0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39751"/>
              </p:ext>
            </p:extLst>
          </p:nvPr>
        </p:nvGraphicFramePr>
        <p:xfrm>
          <a:off x="886691" y="2682793"/>
          <a:ext cx="103447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727">
                  <a:extLst>
                    <a:ext uri="{9D8B030D-6E8A-4147-A177-3AD203B41FA5}">
                      <a16:colId xmlns:a16="http://schemas.microsoft.com/office/drawing/2014/main" xmlns="" val="424029545"/>
                    </a:ext>
                  </a:extLst>
                </a:gridCol>
              </a:tblGrid>
              <a:tr h="169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3782723"/>
                  </a:ext>
                </a:extLst>
              </a:tr>
              <a:tr h="1046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- </a:t>
                      </a:r>
                      <a:r>
                        <a:rPr lang="pl-PL" sz="1400" b="0" dirty="0">
                          <a:solidFill>
                            <a:schemeClr val="dk1"/>
                          </a:solidFill>
                          <a:latin typeface="+mn-lt"/>
                        </a:rPr>
                        <a:t>obowiązek podlegania ubezpieczeniu społecznemu rolników (z mocy ustawy i na wniosek) w pełnym zakresie jako rolnik albo małżonek rolnika nieprzerwanie przez co najmniej </a:t>
                      </a:r>
                      <a:r>
                        <a:rPr lang="pl-PL" sz="1400" b="1" dirty="0">
                          <a:solidFill>
                            <a:schemeClr val="dk1"/>
                          </a:solidFill>
                          <a:latin typeface="+mn-lt"/>
                        </a:rPr>
                        <a:t>2 miesiące</a:t>
                      </a:r>
                      <a:r>
                        <a:rPr lang="pl-PL" sz="1400" b="0" dirty="0">
                          <a:solidFill>
                            <a:schemeClr val="dk1"/>
                          </a:solidFill>
                          <a:latin typeface="+mn-lt"/>
                        </a:rPr>
                        <a:t> poprzedzające miesiąc złożenia wniosku o przyznanie pomocy i </a:t>
                      </a:r>
                      <a:r>
                        <a:rPr lang="pl-PL" sz="1400" b="1" dirty="0">
                          <a:solidFill>
                            <a:schemeClr val="dk1"/>
                          </a:solidFill>
                          <a:latin typeface="+mn-lt"/>
                        </a:rPr>
                        <a:t>w okresie 12 miesięcy </a:t>
                      </a:r>
                      <a:r>
                        <a:rPr lang="pl-PL" sz="1400" b="0" dirty="0">
                          <a:solidFill>
                            <a:schemeClr val="dk1"/>
                          </a:solidFill>
                          <a:latin typeface="+mn-lt"/>
                        </a:rPr>
                        <a:t>poprzedzających miesiąc złożenia wniosku o przyznanie pomocy zakaz prowadzenia innej działalności </a:t>
                      </a:r>
                      <a:r>
                        <a:rPr lang="pl-PL" sz="140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gospodarczej (potwierdzenie</a:t>
                      </a:r>
                      <a:r>
                        <a:rPr lang="pl-PL" sz="14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w bazie CEDIG – zawieszenie działalności jest uznawane za nieprowadzenie tej działalności) </a:t>
                      </a:r>
                      <a:r>
                        <a:rPr lang="pl-PL" sz="140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.</a:t>
                      </a:r>
                      <a:endParaRPr lang="pl-PL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40035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BD37693-0140-4C59-A653-2F24D46EBE0A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C5C87F4B-28DC-4A61-9641-91604E1064DD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13B8761-B4D4-4E17-BB77-7A60FC759BCC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3279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6D72397-96AC-4AE8-A412-EEAB652F4309}"/>
              </a:ext>
            </a:extLst>
          </p:cNvPr>
          <p:cNvSpPr/>
          <p:nvPr/>
        </p:nvSpPr>
        <p:spPr>
          <a:xfrm>
            <a:off x="536840" y="1432836"/>
            <a:ext cx="10534262" cy="4674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Beneficjenci działań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ramach PROW 2007-2013: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112 „Ułatwianie startu młodym rolnikom”,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121 „Modernizacja gospodarstw rolnych”,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311 „Różnicowanie w kierunku działalności pozarolniczej”,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ramach PROW 2014-2020: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4.1 „Modernizacja gospodarstw rolnych”,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6.1 „Premie dla młodych rolników”,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6.2 „Premie na rozpoczęcie działalności pozarolniczej”;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działalność w zakresie prowadzenia plantacji roślin wieloletnich na cele energetyczne;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prowadzenia działów specjalnych produkcji rolnej - hodowla: zwierząt laboratoryjnych, ryb akwariowych, psów i kotów rasowych.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228CBD2-5E6D-46FC-8EFD-CCB625A20804}"/>
              </a:ext>
            </a:extLst>
          </p:cNvPr>
          <p:cNvSpPr/>
          <p:nvPr/>
        </p:nvSpPr>
        <p:spPr>
          <a:xfrm>
            <a:off x="536840" y="762990"/>
            <a:ext cx="235859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Wykluczenie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17B0F48-23CF-4806-8A92-171C69A2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3190" r="10948" b="27178"/>
          <a:stretch/>
        </p:blipFill>
        <p:spPr>
          <a:xfrm>
            <a:off x="6763407" y="1094900"/>
            <a:ext cx="5207876" cy="2559627"/>
          </a:xfrm>
          <a:prstGeom prst="rect">
            <a:avLst/>
          </a:prstGeom>
          <a:ln w="508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11000"/>
              </a:schemeClr>
            </a:glow>
            <a:softEdge rad="317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15B48B1-34AF-4273-BE18-974503CE0624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8F63075-4A8A-44B3-A212-51DC5A93E32C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993807E9-6CF3-471B-8868-84E7D8934870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35758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7FC35F6-FC6E-47DE-8E11-868111F98541}"/>
              </a:ext>
            </a:extLst>
          </p:cNvPr>
          <p:cNvSpPr/>
          <p:nvPr/>
        </p:nvSpPr>
        <p:spPr>
          <a:xfrm>
            <a:off x="429209" y="2449812"/>
            <a:ext cx="10669716" cy="357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wyjściowa wielkość ekonomiczna przypada na dzień rozpoczęcia naboru i obejmuje produkcję rolną na użytkach rolnych (uprawy w plonie głównym), do których temu rolnikowi przyznano płatność obszarową oraz stan średni zwierząt;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docelowa wielkość ekonomiczna przypada w roku poprzedzającym rok zakończenia realizacji biznesplanu 	lub zakończenia realizacji biznesplanu (przed lub po 15 maja) i obejmuje produkcję rolną na użytkach rolnych (uprawy w plonie głównym), do których temu rolnikowi przyznano płatność obszarową oraz stan średni zwierząt.</a:t>
            </a:r>
          </a:p>
          <a:p>
            <a:pPr algn="just"/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UWAGA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docelowa wielkość ekonomiczna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wyliczana </a:t>
            </a: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70% użytków rolnych 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wchodzących w skład gospodarstwa stanowiących przedmiot własności (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własność i współwłasność w</a:t>
            </a:r>
            <a:r>
              <a:rPr lang="pl-PL" b="1" dirty="0"/>
              <a:t>nioskodawcy)</a:t>
            </a:r>
            <a:r>
              <a:rPr lang="pl-PL" dirty="0"/>
              <a:t>, użytkowania wieczystego, dzierżawy z ZWRSP lub od JST (umowa dzierżawy na czas nieoznaczony albo okres co najmniej 7 lat od dnia złożenia wniosku o przyznanie pomocy) w stosunku do użytków rolnych stanowiących przedmiot dzierżawy długoterminowej.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B558A8D-C05E-47DC-B216-ABDC972D2F76}"/>
              </a:ext>
            </a:extLst>
          </p:cNvPr>
          <p:cNvSpPr/>
          <p:nvPr/>
        </p:nvSpPr>
        <p:spPr>
          <a:xfrm>
            <a:off x="429209" y="605765"/>
            <a:ext cx="10522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Biznesplan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restrukturyzacji gospodarstwa, wskazuje cele rozwoju gospodarstwa i sposób wykorzystania pomocy.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1286CAC-5D13-4AD4-9F69-CA92EB2C442C}"/>
              </a:ext>
            </a:extLst>
          </p:cNvPr>
          <p:cNvSpPr/>
          <p:nvPr/>
        </p:nvSpPr>
        <p:spPr>
          <a:xfrm>
            <a:off x="1583871" y="1541523"/>
            <a:ext cx="9024257" cy="70788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Najważniejszy warunek stanowi wzrost wielkości ekonomicznej gospodarstwa – do co najmniej 10 tys. euro i co najmniej o 20% w stosunku do wielkości wyjściowej</a:t>
            </a:r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4BFDB30-30E2-4D10-BF94-BC4CD74511BB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2DAA38AB-0046-4672-8015-77D399E7A070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DD1D6671-396C-4166-8AA6-A5C8C604DB74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3237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0077A2F-9C4D-40A9-862F-A2C8BCA10EEC}"/>
              </a:ext>
            </a:extLst>
          </p:cNvPr>
          <p:cNvSpPr/>
          <p:nvPr/>
        </p:nvSpPr>
        <p:spPr>
          <a:xfrm>
            <a:off x="903889" y="1683902"/>
            <a:ext cx="10095830" cy="233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premia w kwocie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tys. zł (48 tys. I rata i 12 tys. zł II rata wypłacane na wniosek o płatność), biznesplan określa wydatkowanie całej premii z uwzględnieniem warunku wydatkowania 80% kwoty pomocy na inwestycje w środki trwałe (zakup wyłącznie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nowych maszyn, urządzeń oraz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wyposażenia).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inwestycji budowlanej – wyłącznie inwestycja położona na gruntach stanowiących: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własność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beneficjenta</a:t>
            </a:r>
            <a:r>
              <a:rPr lang="pl-PL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przedmiot użytkowania wieczystego lub dzierżawy z ZWRSP lub JST.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Inwestycje wydatkowane w ramach premii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mogą być finansowane z udziałem innych środków publicznych.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ED179A7-968B-4DEB-B349-C6930F86FEE5}"/>
              </a:ext>
            </a:extLst>
          </p:cNvPr>
          <p:cNvSpPr/>
          <p:nvPr/>
        </p:nvSpPr>
        <p:spPr>
          <a:xfrm>
            <a:off x="671928" y="922628"/>
            <a:ext cx="333508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Wysokość wsparcia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5CF3FD2F-4E8B-4A25-8FDB-F9B9486F8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03453"/>
              </p:ext>
            </p:extLst>
          </p:nvPr>
        </p:nvGraphicFramePr>
        <p:xfrm>
          <a:off x="1145627" y="4308506"/>
          <a:ext cx="9854092" cy="103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092">
                  <a:extLst>
                    <a:ext uri="{9D8B030D-6E8A-4147-A177-3AD203B41FA5}">
                      <a16:colId xmlns:a16="http://schemas.microsoft.com/office/drawing/2014/main" xmlns="" val="2983155213"/>
                    </a:ext>
                  </a:extLst>
                </a:gridCol>
              </a:tblGrid>
              <a:tr h="399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707867"/>
                  </a:ext>
                </a:extLst>
              </a:tr>
              <a:tr h="6188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+mn-lt"/>
                        </a:rPr>
                        <a:t>wydatkowanie premii możliwe po dniu złożenia wniosku o przyznanie </a:t>
                      </a:r>
                      <a:r>
                        <a:rPr lang="pl-PL" sz="1600" dirty="0" smtClean="0">
                          <a:latin typeface="+mn-lt"/>
                        </a:rPr>
                        <a:t>pomocy</a:t>
                      </a:r>
                      <a:endParaRPr lang="pl-PL" sz="160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10498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4473B50-46F6-4007-8125-7C1F1E357E6F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4EDC656-5A62-4A86-AB84-428C8EBEC49F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79CEA60-5FD3-4E82-90AF-920352259522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23699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3E92CF7-6F38-4FAB-AD68-C84E3953E039}"/>
              </a:ext>
            </a:extLst>
          </p:cNvPr>
          <p:cNvSpPr/>
          <p:nvPr/>
        </p:nvSpPr>
        <p:spPr>
          <a:xfrm>
            <a:off x="603614" y="1211852"/>
            <a:ext cx="10098598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ogłoszeniem o naborze ARiMR udostępnia formularze i wzory dokumentów aplikacyjnych;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o przyznanie pomocy wraz z załącznikami w Oddziale Regionalnym ARiMR właściwym ze względu na miejsce położenia gospodarstwa.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86C19A6-6863-4080-A207-9F1AF6D1B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82406"/>
              </p:ext>
            </p:extLst>
          </p:nvPr>
        </p:nvGraphicFramePr>
        <p:xfrm>
          <a:off x="1066799" y="2693871"/>
          <a:ext cx="9489542" cy="2592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9542">
                  <a:extLst>
                    <a:ext uri="{9D8B030D-6E8A-4147-A177-3AD203B41FA5}">
                      <a16:colId xmlns:a16="http://schemas.microsoft.com/office/drawing/2014/main" xmlns="" val="233956062"/>
                    </a:ext>
                  </a:extLst>
                </a:gridCol>
              </a:tblGrid>
              <a:tr h="438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661537"/>
                  </a:ext>
                </a:extLst>
              </a:tr>
              <a:tr h="2153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we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wniosku o przyznanie pomocy: pojawi się pole z nr NIP, usunięta zostanie deklaracja o okresach podlegania ubezpieczeniu w KRUS, a także o kwalifikacjach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zawodowych,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do wniosku o przyznanie pomocy nie dołącza się dokumentów dotyczących kwalifikacji zawodowych i stażu pracy w rolnictwie,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do poświadczania zgodności z oryginałem uprawniony radca prawny i adwokat,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 przypadku inwestycji budowlanej obowiązkowo Wnioskodawca załącza kosztorys inwestorski.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72341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5E7E29CC-F2E1-4AE3-97B7-1EEBE7F1B990}"/>
              </a:ext>
            </a:extLst>
          </p:cNvPr>
          <p:cNvSpPr/>
          <p:nvPr/>
        </p:nvSpPr>
        <p:spPr>
          <a:xfrm>
            <a:off x="603614" y="663990"/>
            <a:ext cx="509024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Nabór i przygotowanie aplikacji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5F79FB-DBC3-437C-A6FE-97D12E42C2FB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C4505792-EB4F-4A1F-8588-0998EC4BFDCD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5603FAC2-E8F1-488C-BAA8-0AD612A8DDD6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4228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1E46C48-975F-4D05-AD9F-D567E90F13BA}"/>
              </a:ext>
            </a:extLst>
          </p:cNvPr>
          <p:cNvSpPr/>
          <p:nvPr/>
        </p:nvSpPr>
        <p:spPr>
          <a:xfrm>
            <a:off x="551062" y="1623336"/>
            <a:ext cx="10868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Obsługa wniosków odbywa się w Oddziałach Regionalnych ARiMR, w trybie KPA (weryfikacja formalna i ocena merytoryczna), w wyniku której przyznawane są punkty za projekt i na jej podstawie ustalana jest kolejność przysługiwania pomocy.</a:t>
            </a:r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6566DA4-185E-4A1E-A9F6-6D82CE337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8066"/>
              </p:ext>
            </p:extLst>
          </p:nvPr>
        </p:nvGraphicFramePr>
        <p:xfrm>
          <a:off x="903889" y="2833009"/>
          <a:ext cx="10367675" cy="221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7675">
                  <a:extLst>
                    <a:ext uri="{9D8B030D-6E8A-4147-A177-3AD203B41FA5}">
                      <a16:colId xmlns:a16="http://schemas.microsoft.com/office/drawing/2014/main" xmlns="" val="3298887833"/>
                    </a:ext>
                  </a:extLst>
                </a:gridCol>
              </a:tblGrid>
              <a:tr h="65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666494"/>
                  </a:ext>
                </a:extLst>
              </a:tr>
              <a:tr h="3902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wymagana minimalna liczba punktów uprawniająca do przyznania pomocy to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punktów.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003327"/>
                  </a:ext>
                </a:extLst>
              </a:tr>
              <a:tr h="1170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zmiany dokonywane przez Wnioskodawcę możliwe do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dnia upływu 150 dni od dnia zakończenia terminu składania wniosku o przyznanie pomocy</a:t>
                      </a:r>
                      <a:r>
                        <a:rPr lang="pl-PL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mające wpływ na kolejność przysługiwania pomocy, z wyłączeniem przypadku, gdy taka zmiana powoduje zmniejszenie liczby punktów.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5074586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515F204-5EBB-43C7-9CC4-8E611EF97EA5}"/>
              </a:ext>
            </a:extLst>
          </p:cNvPr>
          <p:cNvSpPr/>
          <p:nvPr/>
        </p:nvSpPr>
        <p:spPr>
          <a:xfrm>
            <a:off x="551062" y="866993"/>
            <a:ext cx="669683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Weryfikacja wniosku o przyznanie pomocy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32E591-F700-4C93-A21B-F43F0D77291A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8B236568-6CD7-4FA8-98D7-D64CCA2723FF}"/>
              </a:ext>
            </a:extLst>
          </p:cNvPr>
          <p:cNvCxnSpPr>
            <a:cxnSpLocks/>
          </p:cNvCxnSpPr>
          <p:nvPr/>
        </p:nvCxnSpPr>
        <p:spPr>
          <a:xfrm>
            <a:off x="250372" y="6196709"/>
            <a:ext cx="11713028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8654F733-F5AE-4BFB-A9B2-63953B0D266E}"/>
              </a:ext>
            </a:extLst>
          </p:cNvPr>
          <p:cNvSpPr/>
          <p:nvPr/>
        </p:nvSpPr>
        <p:spPr>
          <a:xfrm>
            <a:off x="250372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</a:t>
            </a:r>
            <a:r>
              <a:rPr lang="pl-PL" sz="1200" dirty="0" err="1">
                <a:latin typeface="Calibri" panose="020F0502020204030204" pitchFamily="34" charset="0"/>
              </a:rPr>
              <a:t>późn</a:t>
            </a:r>
            <a:r>
              <a:rPr lang="pl-PL" sz="1200" dirty="0">
                <a:latin typeface="Calibri" panose="020F050202020403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33267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3E68843-FD96-405C-8359-9DC1510CB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51008"/>
              </p:ext>
            </p:extLst>
          </p:nvPr>
        </p:nvGraphicFramePr>
        <p:xfrm>
          <a:off x="296540" y="812239"/>
          <a:ext cx="11491072" cy="592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1072">
                  <a:extLst>
                    <a:ext uri="{9D8B030D-6E8A-4147-A177-3AD203B41FA5}">
                      <a16:colId xmlns:a16="http://schemas.microsoft.com/office/drawing/2014/main" xmlns="" val="3499376804"/>
                    </a:ext>
                  </a:extLst>
                </a:gridCol>
              </a:tblGrid>
              <a:tr h="3385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WAŻNE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34657" marR="34657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946291"/>
                  </a:ext>
                </a:extLst>
              </a:tr>
              <a:tr h="279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kwalifikacje zawodowe i staż pracy w rolnictwie - kryterium uchylone, nie punktowane.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FED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5156630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uczestnictwo w unijnym systemie jakości –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969697"/>
                  </a:ext>
                </a:extLst>
              </a:tr>
              <a:tr h="244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produkcja roślin wysokobiałkowych (na min. 1 ha) –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8259604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inwestycja budowlana związana z działalnością rolniczą –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621886"/>
                  </a:ext>
                </a:extLst>
              </a:tr>
              <a:tr h="2923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udział w szkoleniu i korzystanie z usług doradczych po 0,25 punktu za każde, jednak nie więcej niż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614111"/>
                  </a:ext>
                </a:extLst>
              </a:tr>
              <a:tr h="305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prowadzenia działań w zakresie przygotowań do sprzedaży produktów rolnych wytwarzanych w gospodarstwie –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856524"/>
                  </a:ext>
                </a:extLst>
              </a:tr>
              <a:tr h="2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prowadzenie działalności w zakresie przetwarzania produktów rolnych wytwarzanych w gospodarstwie – 2 punkty.</a:t>
                      </a:r>
                      <a:endParaRPr lang="pl-PL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224250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udział w grupie producentów rolnych lub organizacji producentów –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091914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udział zbóż w strukturze zasiewów na gruntach ornych mniejszy lub równy 66% - 1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896568"/>
                  </a:ext>
                </a:extLst>
              </a:tr>
              <a:tr h="31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przygotowanie i stosowanie planu nawozowego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pl-PL" sz="12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l-PL" sz="1200" b="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punkty</a:t>
                      </a:r>
                      <a:r>
                        <a:rPr lang="pl-PL" sz="12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FED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351889"/>
                  </a:ext>
                </a:extLst>
              </a:tr>
              <a:tr h="434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innowacyjność za postęp biologiczny, organizację produkcji, nowoczesne technologie produkcji lub innowacyjny produkt – po 1 punkt za każdy z tych obszarów, jednak nie więcej niż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322580"/>
                  </a:ext>
                </a:extLst>
              </a:tr>
              <a:tr h="9053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docelowa wielkość ekonomiczna gospodarstwa: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a) powyżej 20 tys. euro – 5 punktów;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b) w przedziale 16-20 tys. euro – 4 punkty;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c) w przedziale 12-16 tys. euro –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509390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wiek (w dniu złożenia wniosku o przyznanie pomocy nie ma więcej niż 40 lat) – 1 punkt.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193421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zmiana kierunku produkcji –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DF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474719"/>
                  </a:ext>
                </a:extLst>
              </a:tr>
              <a:tr h="2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inwestycja w zakresie ochrony środowiska i zapobiegania zmianom klimatu – przyznawane punkty na podstawie wykazu z załącznika nr 1 do rozporządzenia.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313587"/>
                  </a:ext>
                </a:extLst>
              </a:tr>
              <a:tr h="613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okres 12 miesięcy poprzedzających miesiąc złożenia wniosku o przyznanie pomocy podlegania ubezpieczeniu w KRUS i nie prowadzenie w tym okresie żadnej działalności gospodarczej – 2 punkty.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>
                    <a:solidFill>
                      <a:srgbClr val="CDF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622757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DA53505-4BC9-44B1-9E92-798708CEA3F1}"/>
              </a:ext>
            </a:extLst>
          </p:cNvPr>
          <p:cNvSpPr/>
          <p:nvPr/>
        </p:nvSpPr>
        <p:spPr>
          <a:xfrm>
            <a:off x="0" y="445417"/>
            <a:ext cx="1080951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l-PL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Kryteria i wybór operacji (po stronie ARiMR) § 12, ust. 2-6 rozporządzenia*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D298E45-65F5-450B-BE91-46A0B52B6A3A}"/>
              </a:ext>
            </a:extLst>
          </p:cNvPr>
          <p:cNvSpPr txBox="1"/>
          <p:nvPr/>
        </p:nvSpPr>
        <p:spPr>
          <a:xfrm>
            <a:off x="0" y="100138"/>
            <a:ext cx="12192000" cy="400110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Restrukturyzacja małych gospodarstw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2109</Words>
  <Application>Microsoft Office PowerPoint</Application>
  <PresentationFormat>Panoramiczny</PresentationFormat>
  <Paragraphs>114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Times New Roman</vt:lpstr>
      <vt:lpstr>Verdana</vt:lpstr>
      <vt:lpstr>Wingdings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Napieracz Grzegorz;aldona.napieracz@gmail.com</dc:creator>
  <cp:lastModifiedBy>Napieracz Aldona</cp:lastModifiedBy>
  <cp:revision>145</cp:revision>
  <cp:lastPrinted>2018-05-24T11:40:48Z</cp:lastPrinted>
  <dcterms:created xsi:type="dcterms:W3CDTF">2018-01-26T21:25:25Z</dcterms:created>
  <dcterms:modified xsi:type="dcterms:W3CDTF">2019-03-18T16:11:57Z</dcterms:modified>
</cp:coreProperties>
</file>